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60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622" autoAdjust="0"/>
    <p:restoredTop sz="93457" autoAdjust="0"/>
  </p:normalViewPr>
  <p:slideViewPr>
    <p:cSldViewPr snapToGrid="0" snapToObjects="1">
      <p:cViewPr>
        <p:scale>
          <a:sx n="75" d="100"/>
          <a:sy n="75" d="100"/>
        </p:scale>
        <p:origin x="1560" y="-11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8" d="100"/>
          <a:sy n="48" d="100"/>
        </p:scale>
        <p:origin x="1896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F3BB5-0680-48CC-B76A-A64233C161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863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F9764-685A-4A13-BB0B-DC782F0C2DD1}" type="datetimeFigureOut">
              <a:rPr lang="hr-HR" smtClean="0"/>
              <a:t>8.10.2026.</a:t>
            </a:fld>
            <a:endParaRPr lang="hr-H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324D23-E8DF-44C8-890D-FE4B7EA05B0C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22290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24D23-E8DF-44C8-890D-FE4B7EA05B0C}" type="slidenum">
              <a:rPr lang="hr-HR" smtClean="0"/>
              <a:t>2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23170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24D23-E8DF-44C8-890D-FE4B7EA05B0C}" type="slidenum">
              <a:rPr lang="hr-HR" smtClean="0"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718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hyperlink" Target="https://www.linkedin.com/in/volonterski-centar-zagreb-05ab7b14a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vcz_cini_razliku/?hl=hr" TargetMode="External"/><Relationship Id="rId5" Type="http://schemas.openxmlformats.org/officeDocument/2006/relationships/hyperlink" Target="https://www.facebook.com/vcZagreb" TargetMode="External"/><Relationship Id="rId10" Type="http://schemas.openxmlformats.org/officeDocument/2006/relationships/image" Target="../media/image6.jpg"/><Relationship Id="rId4" Type="http://schemas.openxmlformats.org/officeDocument/2006/relationships/hyperlink" Target="https://www.vcz.hr/kontakti/" TargetMode="External"/><Relationship Id="rId9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99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&#10;&#10;Description automatically generated">
            <a:extLst>
              <a:ext uri="{FF2B5EF4-FFF2-40B4-BE49-F238E27FC236}">
                <a16:creationId xmlns:a16="http://schemas.microsoft.com/office/drawing/2014/main" id="{C195763C-558E-D24C-9F13-A3C4E7E34D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1001" y="2202283"/>
            <a:ext cx="2195510" cy="68655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A5E18B-C329-E84C-8C61-FFEE4684355C}"/>
              </a:ext>
            </a:extLst>
          </p:cNvPr>
          <p:cNvSpPr txBox="1"/>
          <p:nvPr userDrawn="1"/>
        </p:nvSpPr>
        <p:spPr>
          <a:xfrm>
            <a:off x="406761" y="1739227"/>
            <a:ext cx="3541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R" b="1" dirty="0">
                <a:solidFill>
                  <a:srgbClr val="C00000"/>
                </a:solidFill>
                <a:latin typeface="+mn-lt"/>
              </a:rPr>
              <a:t>U</a:t>
            </a:r>
            <a:r>
              <a:rPr lang="hr-HR" b="1" dirty="0">
                <a:solidFill>
                  <a:srgbClr val="C00000"/>
                </a:solidFill>
                <a:latin typeface="+mn-lt"/>
              </a:rPr>
              <a:t>vod</a:t>
            </a:r>
            <a:endParaRPr lang="en-HR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79085E-631C-DF44-A3E3-509CE85D2A7F}"/>
              </a:ext>
            </a:extLst>
          </p:cNvPr>
          <p:cNvSpPr txBox="1"/>
          <p:nvPr userDrawn="1"/>
        </p:nvSpPr>
        <p:spPr>
          <a:xfrm>
            <a:off x="406761" y="2108559"/>
            <a:ext cx="33606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GB" sz="1100" dirty="0"/>
              <a:t>Iza </a:t>
            </a:r>
            <a:r>
              <a:rPr lang="en-GB" sz="1100" dirty="0" err="1"/>
              <a:t>nas</a:t>
            </a:r>
            <a:r>
              <a:rPr lang="en-GB" sz="1100" dirty="0"/>
              <a:t> </a:t>
            </a:r>
            <a:r>
              <a:rPr lang="en-GB" sz="1100" dirty="0" err="1"/>
              <a:t>su</a:t>
            </a:r>
            <a:r>
              <a:rPr lang="en-GB" sz="1100" dirty="0"/>
              <a:t> </a:t>
            </a:r>
            <a:r>
              <a:rPr lang="en-GB" sz="1100" dirty="0" err="1"/>
              <a:t>ljetni</a:t>
            </a:r>
            <a:r>
              <a:rPr lang="en-GB" sz="1100" dirty="0"/>
              <a:t> </a:t>
            </a:r>
            <a:r>
              <a:rPr lang="en-GB" sz="1100" dirty="0" err="1"/>
              <a:t>mjeseci</a:t>
            </a:r>
            <a:r>
              <a:rPr lang="en-GB" sz="1100" dirty="0"/>
              <a:t>, koji </a:t>
            </a:r>
            <a:r>
              <a:rPr lang="en-GB" sz="1100" dirty="0" err="1"/>
              <a:t>su</a:t>
            </a:r>
            <a:r>
              <a:rPr lang="en-GB" sz="1100" dirty="0"/>
              <a:t> u VCZ-u </a:t>
            </a:r>
            <a:r>
              <a:rPr lang="en-GB" sz="1100" dirty="0" err="1"/>
              <a:t>nešto</a:t>
            </a:r>
            <a:r>
              <a:rPr lang="en-GB" sz="1100" dirty="0"/>
              <a:t> </a:t>
            </a:r>
            <a:r>
              <a:rPr lang="en-GB" sz="1100" dirty="0" err="1"/>
              <a:t>mirniji</a:t>
            </a:r>
            <a:r>
              <a:rPr lang="en-GB" sz="1100" dirty="0"/>
              <a:t>, </a:t>
            </a:r>
            <a:r>
              <a:rPr lang="en-GB" sz="1100" dirty="0" err="1"/>
              <a:t>ali</a:t>
            </a:r>
            <a:r>
              <a:rPr lang="en-GB" sz="1100" dirty="0"/>
              <a:t> </a:t>
            </a:r>
            <a:r>
              <a:rPr lang="en-GB" sz="1100" dirty="0" err="1"/>
              <a:t>i</a:t>
            </a:r>
            <a:r>
              <a:rPr lang="en-GB" sz="1100" dirty="0"/>
              <a:t> </a:t>
            </a:r>
            <a:r>
              <a:rPr lang="en-GB" sz="1100" dirty="0" err="1"/>
              <a:t>dalje</a:t>
            </a:r>
            <a:r>
              <a:rPr lang="en-GB" sz="1100" dirty="0"/>
              <a:t> </a:t>
            </a:r>
            <a:r>
              <a:rPr lang="en-GB" sz="1100" dirty="0" err="1"/>
              <a:t>ispunjeni</a:t>
            </a:r>
            <a:r>
              <a:rPr lang="en-GB" sz="1100" dirty="0"/>
              <a:t> </a:t>
            </a:r>
            <a:r>
              <a:rPr lang="en-GB" sz="1100" dirty="0" err="1"/>
              <a:t>različitim</a:t>
            </a:r>
            <a:r>
              <a:rPr lang="en-GB" sz="1100" dirty="0"/>
              <a:t> </a:t>
            </a:r>
            <a:r>
              <a:rPr lang="en-GB" sz="1100" dirty="0" err="1"/>
              <a:t>aktivnostima</a:t>
            </a:r>
            <a:r>
              <a:rPr lang="en-GB" sz="1100" dirty="0"/>
              <a:t>. U </a:t>
            </a:r>
            <a:r>
              <a:rPr lang="en-GB" sz="1100" dirty="0" err="1"/>
              <a:t>trećem</a:t>
            </a:r>
            <a:r>
              <a:rPr lang="en-GB" sz="1100" dirty="0"/>
              <a:t> </a:t>
            </a:r>
            <a:r>
              <a:rPr lang="en-GB" sz="1100" dirty="0" err="1"/>
              <a:t>kvartalu</a:t>
            </a:r>
            <a:r>
              <a:rPr lang="en-GB" sz="1100" dirty="0"/>
              <a:t> </a:t>
            </a:r>
            <a:r>
              <a:rPr lang="en-GB" sz="1100" dirty="0" err="1"/>
              <a:t>organizirali</a:t>
            </a:r>
            <a:r>
              <a:rPr lang="en-GB" sz="1100" dirty="0"/>
              <a:t> </a:t>
            </a:r>
            <a:r>
              <a:rPr lang="en-GB" sz="1100" dirty="0" err="1"/>
              <a:t>smo</a:t>
            </a:r>
            <a:r>
              <a:rPr lang="en-GB" sz="1100" dirty="0"/>
              <a:t> </a:t>
            </a:r>
            <a:r>
              <a:rPr lang="hr-HR" sz="1100" dirty="0"/>
              <a:t>dvije </a:t>
            </a:r>
            <a:r>
              <a:rPr lang="en-GB" sz="1100" dirty="0" err="1"/>
              <a:t>volonterske</a:t>
            </a:r>
            <a:r>
              <a:rPr lang="en-GB" sz="1100" dirty="0"/>
              <a:t> </a:t>
            </a:r>
            <a:r>
              <a:rPr lang="en-GB" sz="1100" dirty="0" err="1"/>
              <a:t>akcije</a:t>
            </a:r>
            <a:r>
              <a:rPr lang="en-GB" sz="1100" dirty="0"/>
              <a:t> </a:t>
            </a:r>
            <a:r>
              <a:rPr lang="hr-HR" sz="1100" dirty="0"/>
              <a:t>i </a:t>
            </a:r>
            <a:r>
              <a:rPr lang="hr-HR" sz="1100" dirty="0" err="1"/>
              <a:t>volonterijadu</a:t>
            </a:r>
            <a:r>
              <a:rPr lang="en-GB" sz="1100" dirty="0"/>
              <a:t>, </a:t>
            </a:r>
            <a:r>
              <a:rPr lang="en-GB" sz="1100" dirty="0" err="1"/>
              <a:t>nastavili</a:t>
            </a:r>
            <a:r>
              <a:rPr lang="en-GB" sz="1100" dirty="0"/>
              <a:t> </a:t>
            </a:r>
            <a:r>
              <a:rPr lang="en-GB" sz="1100" dirty="0" err="1"/>
              <a:t>podržavati</a:t>
            </a:r>
            <a:r>
              <a:rPr lang="en-GB" sz="1100" dirty="0"/>
              <a:t> </a:t>
            </a:r>
            <a:r>
              <a:rPr lang="en-GB" sz="1100" dirty="0" err="1"/>
              <a:t>organizatore</a:t>
            </a:r>
            <a:r>
              <a:rPr lang="en-GB" sz="1100" dirty="0"/>
              <a:t> </a:t>
            </a:r>
            <a:r>
              <a:rPr lang="en-GB" sz="1100" dirty="0" err="1"/>
              <a:t>volontiranja</a:t>
            </a:r>
            <a:r>
              <a:rPr lang="en-GB" sz="1100" dirty="0"/>
              <a:t> </a:t>
            </a:r>
            <a:r>
              <a:rPr lang="en-GB" sz="1100" dirty="0" err="1"/>
              <a:t>te</a:t>
            </a:r>
            <a:r>
              <a:rPr lang="en-GB" sz="1100" dirty="0"/>
              <a:t> </a:t>
            </a:r>
            <a:r>
              <a:rPr lang="en-GB" sz="1100" dirty="0" err="1"/>
              <a:t>redovito</a:t>
            </a:r>
            <a:r>
              <a:rPr lang="en-GB" sz="1100" dirty="0"/>
              <a:t> </a:t>
            </a:r>
            <a:r>
              <a:rPr lang="en-GB" sz="1100" dirty="0" err="1"/>
              <a:t>informirati</a:t>
            </a:r>
            <a:r>
              <a:rPr lang="en-GB" sz="1100" dirty="0"/>
              <a:t> </a:t>
            </a:r>
            <a:r>
              <a:rPr lang="en-GB" sz="1100" dirty="0" err="1"/>
              <a:t>i</a:t>
            </a:r>
            <a:r>
              <a:rPr lang="en-GB" sz="1100" dirty="0"/>
              <a:t> </a:t>
            </a:r>
            <a:r>
              <a:rPr lang="en-GB" sz="1100" dirty="0" err="1"/>
              <a:t>povezivati</a:t>
            </a:r>
            <a:r>
              <a:rPr lang="en-GB" sz="1100" dirty="0"/>
              <a:t> </a:t>
            </a:r>
            <a:r>
              <a:rPr lang="en-GB" sz="1100" dirty="0" err="1"/>
              <a:t>građane</a:t>
            </a:r>
            <a:r>
              <a:rPr lang="en-GB" sz="1100" dirty="0"/>
              <a:t> </a:t>
            </a:r>
            <a:r>
              <a:rPr lang="en-GB" sz="1100" dirty="0" err="1"/>
              <a:t>i</a:t>
            </a:r>
            <a:r>
              <a:rPr lang="en-GB" sz="1100" dirty="0"/>
              <a:t> </a:t>
            </a:r>
            <a:r>
              <a:rPr lang="en-GB" sz="1100" dirty="0" err="1"/>
              <a:t>organizacije</a:t>
            </a:r>
            <a:r>
              <a:rPr lang="en-GB" sz="1100" dirty="0"/>
              <a:t>. U </a:t>
            </a:r>
            <a:r>
              <a:rPr lang="en-GB" sz="1100" dirty="0" err="1"/>
              <a:t>nastavku</a:t>
            </a:r>
            <a:r>
              <a:rPr lang="en-GB" sz="1100" dirty="0"/>
              <a:t> </a:t>
            </a:r>
            <a:r>
              <a:rPr lang="en-GB" sz="1100" dirty="0" err="1"/>
              <a:t>donosimo</a:t>
            </a:r>
            <a:r>
              <a:rPr lang="en-GB" sz="1100" dirty="0"/>
              <a:t> </a:t>
            </a:r>
            <a:r>
              <a:rPr lang="en-GB" sz="1100" dirty="0" err="1"/>
              <a:t>novost</a:t>
            </a:r>
            <a:r>
              <a:rPr lang="hr-HR" sz="1100" dirty="0"/>
              <a:t>i </a:t>
            </a:r>
            <a:r>
              <a:rPr lang="en-GB" sz="1100" dirty="0" err="1"/>
              <a:t>iz</a:t>
            </a:r>
            <a:r>
              <a:rPr lang="en-GB" sz="1100" dirty="0"/>
              <a:t> VCZ-a!</a:t>
            </a:r>
            <a:endParaRPr lang="hr-HR" sz="1100" b="0" kern="1200" noProof="0" dirty="0">
              <a:solidFill>
                <a:schemeClr val="tx1"/>
              </a:solidFill>
              <a:latin typeface="Auto 1 Lt LF" panose="020B0303040000020003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08E865-AC4E-1147-ABB1-CC327B02299B}"/>
              </a:ext>
            </a:extLst>
          </p:cNvPr>
          <p:cNvSpPr txBox="1"/>
          <p:nvPr userDrawn="1"/>
        </p:nvSpPr>
        <p:spPr>
          <a:xfrm>
            <a:off x="4279899" y="3293562"/>
            <a:ext cx="2006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1050" b="0" i="0" u="none" strike="noStrike" kern="1200" noProof="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Tu smo za vas svaki radni dan telefonski, mailom ili uživo u našem uredu! Ako imate </a:t>
            </a:r>
            <a:r>
              <a:rPr lang="hr-HR" sz="1050" b="0" i="0" u="none" strike="noStrike" kern="1200" noProof="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  <a:hlinkClick r:id="rId4"/>
              </a:rPr>
              <a:t>pitanja, ideje i prijedloge</a:t>
            </a:r>
            <a:r>
              <a:rPr lang="hr-HR" sz="1050" b="0" i="0" u="none" strike="noStrike" kern="1200" noProof="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, javite nam se!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7A8353-1D80-2F4F-8EBC-400DF2B45145}"/>
              </a:ext>
            </a:extLst>
          </p:cNvPr>
          <p:cNvSpPr txBox="1"/>
          <p:nvPr userDrawn="1"/>
        </p:nvSpPr>
        <p:spPr>
          <a:xfrm>
            <a:off x="4279900" y="4021548"/>
            <a:ext cx="2014022" cy="359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/>
              <a:ea typeface="+mn-ea"/>
              <a:cs typeface="+mn-cs"/>
            </a:endParaRPr>
          </a:p>
          <a:p>
            <a:pPr algn="l"/>
            <a:r>
              <a:rPr lang="en-US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Brojke</a:t>
            </a:r>
            <a:r>
              <a:rPr lang="en-US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za</a:t>
            </a:r>
            <a:r>
              <a:rPr lang="hr-HR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US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202</a:t>
            </a:r>
            <a:r>
              <a:rPr lang="hr-HR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6</a:t>
            </a:r>
            <a:r>
              <a:rPr lang="en-US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. </a:t>
            </a:r>
            <a:r>
              <a:rPr lang="en-US" sz="1050" b="0" i="0" u="none" strike="noStrike" kern="1200" baseline="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godine</a:t>
            </a:r>
            <a:r>
              <a:rPr lang="en-US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US" sz="1050" b="0" i="0" u="none" strike="noStrike" kern="1200" baseline="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kažu</a:t>
            </a:r>
            <a:r>
              <a:rPr lang="hr-HR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 sljedeće</a:t>
            </a:r>
            <a:r>
              <a:rPr lang="en-US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:</a:t>
            </a:r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/>
              <a:ea typeface="+mn-ea"/>
              <a:cs typeface="+mn-cs"/>
            </a:endParaRPr>
          </a:p>
          <a:p>
            <a:pPr algn="l"/>
            <a:r>
              <a:rPr lang="hr-HR" sz="240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226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objavljenih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volonterskih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aktivnosti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</a:p>
          <a:p>
            <a:pPr algn="l"/>
            <a:r>
              <a:rPr lang="hr-HR" sz="240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885 </a:t>
            </a:r>
            <a:r>
              <a:rPr lang="hr-HR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r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egistriranih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volontera/ki,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korisnika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Volonteke</a:t>
            </a:r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/>
              <a:ea typeface="+mn-ea"/>
              <a:cs typeface="+mn-cs"/>
            </a:endParaRPr>
          </a:p>
          <a:p>
            <a:pPr algn="l"/>
            <a:r>
              <a:rPr lang="hr-HR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uto 1 Lt LF" panose="020B0303040000020003" pitchFamily="34" charset="77"/>
                <a:ea typeface="+mn-ea"/>
                <a:cs typeface="+mn-cs"/>
              </a:rPr>
              <a:t>48 </a:t>
            </a:r>
            <a:r>
              <a:rPr lang="en-GB" sz="1050" b="0" i="0" u="none" strike="noStrike" kern="1200" baseline="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registriranih</a:t>
            </a:r>
            <a:r>
              <a:rPr lang="en-GB" sz="105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organizatora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volontiranja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,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korisnika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Volonteke</a:t>
            </a:r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/>
              <a:ea typeface="+mn-ea"/>
              <a:cs typeface="+mn-cs"/>
            </a:endParaRPr>
          </a:p>
          <a:p>
            <a:pPr algn="l"/>
            <a:endParaRPr lang="hr-HR" sz="2000" b="0" i="0" u="none" strike="noStrike" kern="1200" baseline="0" dirty="0">
              <a:solidFill>
                <a:schemeClr val="bg1"/>
              </a:solidFill>
              <a:effectLst/>
              <a:latin typeface="Auto 1 Lt LF" panose="020B0303040000020003" pitchFamily="34" charset="77"/>
              <a:ea typeface="+mn-ea"/>
              <a:cs typeface="+mn-cs"/>
            </a:endParaRPr>
          </a:p>
          <a:p>
            <a:pPr algn="l"/>
            <a:r>
              <a:rPr lang="hr-HR" sz="2000" b="0" i="0" u="none" strike="noStrike" kern="1200" baseline="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1.651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posjeta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i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poziva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građana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VCZ info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servisu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te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informativnih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i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savjetodavnih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poziva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i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usluga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pruženih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organizatorima</a:t>
            </a:r>
            <a:r>
              <a:rPr lang="en-GB" sz="1050" b="0" i="0" u="none" strike="noStrike" kern="1200" dirty="0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 </a:t>
            </a:r>
            <a:r>
              <a:rPr lang="en-GB" sz="1050" b="0" i="0" u="none" strike="noStrike" kern="1200" dirty="0" err="1">
                <a:solidFill>
                  <a:schemeClr val="bg1"/>
                </a:solidFill>
                <a:effectLst/>
                <a:latin typeface="Auto 1 Lt LF" panose="020B0303040000020003"/>
                <a:ea typeface="+mn-ea"/>
                <a:cs typeface="+mn-cs"/>
              </a:rPr>
              <a:t>volontiranja</a:t>
            </a:r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/>
              <a:ea typeface="+mn-ea"/>
              <a:cs typeface="+mn-cs"/>
            </a:endParaRPr>
          </a:p>
          <a:p>
            <a:pPr algn="just"/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 pitchFamily="34" charset="77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872566-1772-1C47-B9B4-CCCB7B6934AF}"/>
              </a:ext>
            </a:extLst>
          </p:cNvPr>
          <p:cNvSpPr txBox="1"/>
          <p:nvPr userDrawn="1"/>
        </p:nvSpPr>
        <p:spPr>
          <a:xfrm>
            <a:off x="4265385" y="7705395"/>
            <a:ext cx="2006600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i="0" u="none" strike="noStrike" kern="1200" dirty="0">
                <a:solidFill>
                  <a:schemeClr val="bg1"/>
                </a:solidFill>
                <a:effectLst/>
                <a:latin typeface="Auto 1 Lt LF" panose="020B0303040000020003" pitchFamily="34" charset="77"/>
                <a:ea typeface="+mn-ea"/>
                <a:cs typeface="+mn-cs"/>
              </a:rPr>
              <a:t>PROMOCIJA</a:t>
            </a:r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 pitchFamily="34" charset="77"/>
              <a:ea typeface="+mn-ea"/>
              <a:cs typeface="+mn-cs"/>
            </a:endParaRPr>
          </a:p>
          <a:p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Pratite nas na društvenim mrežama – u</a:t>
            </a:r>
            <a:r>
              <a:rPr lang="hr-HR" sz="1050" b="0" i="0" kern="1200" baseline="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 </a:t>
            </a:r>
            <a:r>
              <a:rPr lang="en-US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202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6</a:t>
            </a:r>
            <a:r>
              <a:rPr lang="en-US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. 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na </a:t>
            </a:r>
            <a:r>
              <a:rPr lang="hr-HR" sz="1050" b="0" i="0" u="sng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  <a:hlinkClick r:id="rId5"/>
              </a:rPr>
              <a:t>Facebooku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oglasili smo se 141  put, </a:t>
            </a:r>
            <a:r>
              <a:rPr lang="en-US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a 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na </a:t>
            </a:r>
            <a:r>
              <a:rPr lang="hr-HR" sz="1050" b="0" i="0" u="sng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  <a:hlinkClick r:id="rId6"/>
              </a:rPr>
              <a:t>Instagramu</a:t>
            </a:r>
            <a:r>
              <a:rPr lang="en-US" sz="1050" b="0" i="0" u="none" kern="1200" baseline="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</a:t>
            </a:r>
            <a:r>
              <a:rPr lang="hr-HR" sz="1050" b="0" i="0" u="none" kern="1200" baseline="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134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</a:t>
            </a:r>
            <a:r>
              <a:rPr lang="en-US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puta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. </a:t>
            </a:r>
            <a:r>
              <a:rPr lang="en-US" sz="1050" b="0" i="0" kern="1200" dirty="0" err="1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Aktivni</a:t>
            </a:r>
            <a:r>
              <a:rPr lang="en-US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</a:t>
            </a:r>
            <a:r>
              <a:rPr lang="en-US" sz="1050" b="0" i="0" kern="1200" dirty="0" err="1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smo</a:t>
            </a:r>
            <a:r>
              <a:rPr lang="en-US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</a:t>
            </a:r>
            <a:r>
              <a:rPr lang="en-US" sz="1050" b="0" i="0" kern="1200" dirty="0" err="1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i</a:t>
            </a:r>
            <a:r>
              <a:rPr lang="en-US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na </a:t>
            </a:r>
            <a:r>
              <a:rPr lang="hr-HR" sz="1050" b="0" i="0" u="sng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  <a:hlinkClick r:id="rId7"/>
              </a:rPr>
              <a:t>LinkedInu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, </a:t>
            </a:r>
            <a:r>
              <a:rPr lang="en-US" sz="1050" b="0" i="0" kern="1200" dirty="0" err="1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škicnite</a:t>
            </a:r>
            <a:r>
              <a:rPr lang="en-US" sz="1050" b="0" i="0" kern="1200" baseline="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</a:t>
            </a:r>
            <a:r>
              <a:rPr lang="en-US" sz="1050" b="0" i="0" kern="1200" baseline="0" dirty="0" err="1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nas</a:t>
            </a:r>
            <a:r>
              <a:rPr lang="en-US" sz="1050" b="0" i="0" kern="1200" baseline="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 </a:t>
            </a:r>
            <a:r>
              <a:rPr lang="hr-HR" sz="1050" b="0" i="0" kern="1200" dirty="0">
                <a:solidFill>
                  <a:schemeClr val="bg1"/>
                </a:solidFill>
                <a:effectLst/>
                <a:latin typeface="Auto 1 Lt LF" panose="020B0303040000020003" pitchFamily="34" charset="0"/>
                <a:ea typeface="+mn-ea"/>
                <a:cs typeface="+mn-cs"/>
              </a:rPr>
              <a:t>i tamo! </a:t>
            </a:r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 pitchFamily="34" charset="0"/>
              <a:ea typeface="+mn-ea"/>
              <a:cs typeface="+mn-cs"/>
            </a:endParaRPr>
          </a:p>
          <a:p>
            <a:pPr algn="just"/>
            <a:endParaRPr lang="en-GB" sz="1050" b="0" i="0" u="none" strike="noStrike" kern="1200" dirty="0">
              <a:solidFill>
                <a:schemeClr val="bg1"/>
              </a:solidFill>
              <a:effectLst/>
              <a:latin typeface="Auto 1 Lt LF" panose="020B0303040000020003" pitchFamily="34" charset="77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8F85BE-79AD-20D1-BACF-98FF081C0EBD}"/>
              </a:ext>
            </a:extLst>
          </p:cNvPr>
          <p:cNvSpPr txBox="1"/>
          <p:nvPr userDrawn="1"/>
        </p:nvSpPr>
        <p:spPr>
          <a:xfrm>
            <a:off x="456767" y="3293562"/>
            <a:ext cx="3360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Volonterijada</a:t>
            </a:r>
            <a:endParaRPr lang="en-GB" sz="1800" b="1" kern="1200" dirty="0">
              <a:solidFill>
                <a:srgbClr val="C00000"/>
              </a:solidFill>
              <a:latin typeface="Auto 1 Lt LF" panose="020B0303040000020003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5A38A6-EEF8-477B-229D-ACB3DCEEFC76}"/>
              </a:ext>
            </a:extLst>
          </p:cNvPr>
          <p:cNvSpPr txBox="1"/>
          <p:nvPr userDrawn="1"/>
        </p:nvSpPr>
        <p:spPr>
          <a:xfrm>
            <a:off x="471489" y="3677639"/>
            <a:ext cx="328856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r-HR" sz="1100" dirty="0"/>
              <a:t>22. rujna smo u udruzi Arka Korablja održali godišnju Volonterijadu! Arka je </a:t>
            </a:r>
            <a:r>
              <a:rPr lang="pl-PL" sz="1100" dirty="0"/>
              <a:t>zajednica u Zagrebu koja okuplja osobe sa i bez intelektualnih teškoća. </a:t>
            </a:r>
            <a:r>
              <a:rPr lang="en-GB" sz="1100" dirty="0" err="1"/>
              <a:t>Glavni</a:t>
            </a:r>
            <a:r>
              <a:rPr lang="en-GB" sz="1100" dirty="0"/>
              <a:t> </a:t>
            </a:r>
            <a:r>
              <a:rPr lang="en-GB" sz="1100" dirty="0" err="1"/>
              <a:t>cilj</a:t>
            </a:r>
            <a:r>
              <a:rPr lang="en-GB" sz="1100" dirty="0"/>
              <a:t> </a:t>
            </a:r>
            <a:r>
              <a:rPr lang="en-GB" sz="1100" dirty="0" err="1"/>
              <a:t>zajednice</a:t>
            </a:r>
            <a:r>
              <a:rPr lang="en-GB" sz="1100" dirty="0"/>
              <a:t> je </a:t>
            </a:r>
            <a:r>
              <a:rPr lang="en-GB" sz="1100" dirty="0" err="1"/>
              <a:t>stvaranje</a:t>
            </a:r>
            <a:r>
              <a:rPr lang="en-GB" sz="1100" dirty="0"/>
              <a:t> </a:t>
            </a:r>
            <a:r>
              <a:rPr lang="en-GB" sz="1100" dirty="0" err="1"/>
              <a:t>okruženja</a:t>
            </a:r>
            <a:r>
              <a:rPr lang="en-GB" sz="1100" dirty="0"/>
              <a:t> u </a:t>
            </a:r>
            <a:r>
              <a:rPr lang="en-GB" sz="1100" dirty="0" err="1"/>
              <a:t>kojem</a:t>
            </a:r>
            <a:r>
              <a:rPr lang="en-GB" sz="1100" dirty="0"/>
              <a:t> se </a:t>
            </a:r>
            <a:r>
              <a:rPr lang="en-GB" sz="1100" dirty="0" err="1"/>
              <a:t>kroz</a:t>
            </a:r>
            <a:r>
              <a:rPr lang="en-GB" sz="1100" dirty="0"/>
              <a:t> </a:t>
            </a:r>
            <a:r>
              <a:rPr lang="en-GB" sz="1100" dirty="0" err="1"/>
              <a:t>uzajamne</a:t>
            </a:r>
            <a:r>
              <a:rPr lang="en-GB" sz="1100" dirty="0"/>
              <a:t> </a:t>
            </a:r>
            <a:r>
              <a:rPr lang="en-GB" sz="1100" dirty="0" err="1"/>
              <a:t>odnose</a:t>
            </a:r>
            <a:r>
              <a:rPr lang="en-GB" sz="1100" dirty="0"/>
              <a:t> </a:t>
            </a:r>
            <a:r>
              <a:rPr lang="en-GB" sz="1100" dirty="0" err="1"/>
              <a:t>otkrivaju</a:t>
            </a:r>
            <a:r>
              <a:rPr lang="en-GB" sz="1100" dirty="0"/>
              <a:t> </a:t>
            </a:r>
            <a:r>
              <a:rPr lang="en-GB" sz="1100" dirty="0" err="1"/>
              <a:t>darovi</a:t>
            </a:r>
            <a:r>
              <a:rPr lang="en-GB" sz="1100" dirty="0"/>
              <a:t> </a:t>
            </a:r>
            <a:r>
              <a:rPr lang="en-GB" sz="1100" dirty="0" err="1"/>
              <a:t>osoba</a:t>
            </a:r>
            <a:r>
              <a:rPr lang="en-GB" sz="1100" dirty="0"/>
              <a:t> s </a:t>
            </a:r>
            <a:r>
              <a:rPr lang="en-GB" sz="1100" dirty="0" err="1"/>
              <a:t>teškoćama</a:t>
            </a:r>
            <a:r>
              <a:rPr lang="en-GB" sz="1100" dirty="0"/>
              <a:t> </a:t>
            </a:r>
            <a:r>
              <a:rPr lang="en-GB" sz="1100" dirty="0" err="1"/>
              <a:t>te</a:t>
            </a:r>
            <a:r>
              <a:rPr lang="en-GB" sz="1100" dirty="0"/>
              <a:t> se </a:t>
            </a:r>
            <a:r>
              <a:rPr lang="en-GB" sz="1100" dirty="0" err="1"/>
              <a:t>gradi</a:t>
            </a:r>
            <a:r>
              <a:rPr lang="en-GB" sz="1100" dirty="0"/>
              <a:t> </a:t>
            </a:r>
            <a:r>
              <a:rPr lang="en-GB" sz="1100" dirty="0" err="1"/>
              <a:t>humanije</a:t>
            </a:r>
            <a:r>
              <a:rPr lang="en-GB" sz="1100" dirty="0"/>
              <a:t> </a:t>
            </a:r>
            <a:r>
              <a:rPr lang="en-GB" sz="1100" dirty="0" err="1"/>
              <a:t>i</a:t>
            </a:r>
            <a:r>
              <a:rPr lang="en-GB" sz="1100" dirty="0"/>
              <a:t> </a:t>
            </a:r>
            <a:r>
              <a:rPr lang="en-GB" sz="1100" dirty="0" err="1"/>
              <a:t>solidarnije</a:t>
            </a:r>
            <a:r>
              <a:rPr lang="en-GB" sz="1100" dirty="0"/>
              <a:t> </a:t>
            </a:r>
            <a:r>
              <a:rPr lang="en-GB" sz="1100" dirty="0" err="1"/>
              <a:t>društvo</a:t>
            </a:r>
            <a:r>
              <a:rPr lang="hr-HR" sz="1100" dirty="0"/>
              <a:t>.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Uz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prisustvo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pomoć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korisnika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Arke,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napravili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smo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puno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toga </a:t>
            </a:r>
            <a:r>
              <a:rPr kumimoji="0" lang="hr-HR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-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od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plijevljenja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biljaka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čišćenja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stolaca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grilja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terase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ograde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pa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sve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do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bojanja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predsoblja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.         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Ipak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,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najdraži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dio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dana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bili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su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nam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razgovori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s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korisnicima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Arke, koji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su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nas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dočekali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s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puno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znatiželje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veselja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.</a:t>
            </a:r>
            <a:r>
              <a:rPr kumimoji="0" lang="hr-HR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Hvala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volonterima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hr-HR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ekipi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iz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Arke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Korablje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na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prekrasnom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 </a:t>
            </a:r>
            <a:r>
              <a:rPr kumimoji="0" lang="en-US" altLang="en-US" sz="1100" b="0" i="0" u="none" strike="noStrike" cap="none" normalizeH="0" baseline="0" dirty="0" err="1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danu</a:t>
            </a: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80809"/>
                </a:solidFill>
                <a:effectLst/>
                <a:latin typeface="+mn-lt"/>
                <a:cs typeface="Segoe UI Historic" panose="020B0502040204020203" pitchFamily="34" charset="0"/>
              </a:rPr>
              <a:t>!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endParaRPr lang="en-GB" sz="11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3A571D-AA5E-0B6C-CD31-C54D59EA37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9" name="Picture 5" descr="🥳">
            <a:extLst>
              <a:ext uri="{FF2B5EF4-FFF2-40B4-BE49-F238E27FC236}">
                <a16:creationId xmlns:a16="http://schemas.microsoft.com/office/drawing/2014/main" id="{0965CD3A-0ABC-9667-ED63-6C39A5C959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775" y="-250825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🥰">
            <a:extLst>
              <a:ext uri="{FF2B5EF4-FFF2-40B4-BE49-F238E27FC236}">
                <a16:creationId xmlns:a16="http://schemas.microsoft.com/office/drawing/2014/main" id="{C22F64B5-ACFB-95F4-94F8-F518165574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0" y="-84138"/>
            <a:ext cx="15240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64EAD7-CCAE-9B6A-E0B5-19422374A3E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64078" y="5966108"/>
            <a:ext cx="2747411" cy="307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5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A95269-468E-0147-B9BC-74010F53D819}"/>
              </a:ext>
            </a:extLst>
          </p:cNvPr>
          <p:cNvCxnSpPr>
            <a:cxnSpLocks/>
          </p:cNvCxnSpPr>
          <p:nvPr userDrawn="1"/>
        </p:nvCxnSpPr>
        <p:spPr>
          <a:xfrm>
            <a:off x="471487" y="4332201"/>
            <a:ext cx="591502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9798EB0-BAFC-7F43-964B-9C5FF5CACDC9}"/>
              </a:ext>
            </a:extLst>
          </p:cNvPr>
          <p:cNvCxnSpPr>
            <a:cxnSpLocks/>
          </p:cNvCxnSpPr>
          <p:nvPr userDrawn="1"/>
        </p:nvCxnSpPr>
        <p:spPr>
          <a:xfrm>
            <a:off x="507007" y="6756400"/>
            <a:ext cx="5915025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DF844AB-55D1-6C43-8E51-5A4DD720A854}"/>
              </a:ext>
            </a:extLst>
          </p:cNvPr>
          <p:cNvSpPr txBox="1"/>
          <p:nvPr userDrawn="1"/>
        </p:nvSpPr>
        <p:spPr>
          <a:xfrm>
            <a:off x="471486" y="2280466"/>
            <a:ext cx="2877191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dirty="0"/>
              <a:t>VCZ je partner </a:t>
            </a:r>
            <a:r>
              <a:rPr lang="en-GB" sz="1100" b="0" dirty="0" err="1"/>
              <a:t>na</a:t>
            </a:r>
            <a:r>
              <a:rPr lang="en-GB" sz="1100" b="0" dirty="0"/>
              <a:t> </a:t>
            </a:r>
            <a:r>
              <a:rPr lang="hr-HR" sz="1100" b="0" dirty="0"/>
              <a:t>ESF </a:t>
            </a:r>
            <a:r>
              <a:rPr lang="en-GB" sz="1100" b="0" dirty="0" err="1"/>
              <a:t>projektu</a:t>
            </a:r>
            <a:r>
              <a:rPr lang="en-GB" sz="1100" b="0" dirty="0"/>
              <a:t> „</a:t>
            </a:r>
            <a:r>
              <a:rPr lang="en-GB" sz="1100" b="0" dirty="0" err="1"/>
              <a:t>Uslugama</a:t>
            </a:r>
            <a:r>
              <a:rPr lang="en-GB" sz="1100" b="0" dirty="0"/>
              <a:t> do </a:t>
            </a:r>
            <a:r>
              <a:rPr lang="en-GB" sz="1100" b="0" dirty="0" err="1"/>
              <a:t>kvalitetnijeg</a:t>
            </a:r>
            <a:r>
              <a:rPr lang="en-GB" sz="1100" b="0" dirty="0"/>
              <a:t> </a:t>
            </a:r>
            <a:r>
              <a:rPr lang="en-GB" sz="1100" b="0" dirty="0" err="1"/>
              <a:t>života</a:t>
            </a:r>
            <a:r>
              <a:rPr lang="en-GB" sz="1100" b="0" dirty="0"/>
              <a:t>“, </a:t>
            </a:r>
            <a:r>
              <a:rPr lang="en-GB" sz="1100" b="0" dirty="0" err="1"/>
              <a:t>čiji</a:t>
            </a:r>
            <a:r>
              <a:rPr lang="en-GB" sz="1100" b="0" dirty="0"/>
              <a:t> je </a:t>
            </a:r>
            <a:r>
              <a:rPr lang="en-GB" sz="1100" b="0" dirty="0" err="1"/>
              <a:t>nositelj</a:t>
            </a:r>
            <a:r>
              <a:rPr lang="en-GB" sz="1100" b="0" dirty="0"/>
              <a:t> </a:t>
            </a:r>
            <a:r>
              <a:rPr lang="en-GB" sz="1100" b="0" dirty="0" err="1"/>
              <a:t>Centar</a:t>
            </a:r>
            <a:r>
              <a:rPr lang="en-GB" sz="1100" b="0" dirty="0"/>
              <a:t> za </a:t>
            </a:r>
            <a:r>
              <a:rPr lang="en-GB" sz="1100" b="0" dirty="0" err="1"/>
              <a:t>razvoj</a:t>
            </a:r>
            <a:r>
              <a:rPr lang="en-GB" sz="1100" b="0" dirty="0"/>
              <a:t> </a:t>
            </a:r>
            <a:r>
              <a:rPr lang="en-GB" sz="1100" b="0" dirty="0" err="1"/>
              <a:t>vrijednosti</a:t>
            </a:r>
            <a:r>
              <a:rPr lang="en-GB" sz="1100" b="0" dirty="0"/>
              <a:t>. Projekt je </a:t>
            </a:r>
            <a:r>
              <a:rPr lang="en-GB" sz="1100" b="0" dirty="0" err="1"/>
              <a:t>usmjeren</a:t>
            </a:r>
            <a:r>
              <a:rPr lang="en-GB" sz="1100" b="0" dirty="0"/>
              <a:t> </a:t>
            </a:r>
            <a:r>
              <a:rPr lang="en-GB" sz="1100" b="0" dirty="0" err="1"/>
              <a:t>na</a:t>
            </a:r>
            <a:r>
              <a:rPr lang="en-GB" sz="1100" b="0" dirty="0"/>
              <a:t> </a:t>
            </a:r>
            <a:r>
              <a:rPr lang="en-GB" sz="1100" b="0" dirty="0" err="1"/>
              <a:t>razvoj</a:t>
            </a:r>
            <a:r>
              <a:rPr lang="en-GB" sz="1100" b="0" dirty="0"/>
              <a:t> </a:t>
            </a:r>
            <a:r>
              <a:rPr lang="en-GB" sz="1100" b="0" dirty="0" err="1"/>
              <a:t>i</a:t>
            </a:r>
            <a:r>
              <a:rPr lang="en-GB" sz="1100" b="0" dirty="0"/>
              <a:t> </a:t>
            </a:r>
            <a:r>
              <a:rPr lang="en-GB" sz="1100" b="0" dirty="0" err="1"/>
              <a:t>pružanje</a:t>
            </a:r>
            <a:r>
              <a:rPr lang="en-GB" sz="1100" b="0" dirty="0"/>
              <a:t> </a:t>
            </a:r>
            <a:r>
              <a:rPr lang="en-GB" sz="1100" b="0" dirty="0" err="1"/>
              <a:t>dostupnijih</a:t>
            </a:r>
            <a:r>
              <a:rPr lang="en-GB" sz="1100" b="0" dirty="0"/>
              <a:t> </a:t>
            </a:r>
            <a:r>
              <a:rPr lang="en-GB" sz="1100" b="0" dirty="0" err="1"/>
              <a:t>socijalnih</a:t>
            </a:r>
            <a:r>
              <a:rPr lang="en-GB" sz="1100" b="0" dirty="0"/>
              <a:t> </a:t>
            </a:r>
            <a:r>
              <a:rPr lang="en-GB" sz="1100" b="0" dirty="0" err="1"/>
              <a:t>usluga</a:t>
            </a:r>
            <a:r>
              <a:rPr lang="en-GB" sz="1100" b="0" dirty="0"/>
              <a:t> za </a:t>
            </a:r>
            <a:r>
              <a:rPr lang="en-GB" sz="1100" b="0" dirty="0" err="1"/>
              <a:t>osobe</a:t>
            </a:r>
            <a:r>
              <a:rPr lang="en-GB" sz="1100" b="0" dirty="0"/>
              <a:t> s </a:t>
            </a:r>
            <a:r>
              <a:rPr lang="en-GB" sz="1100" b="0" dirty="0" err="1"/>
              <a:t>invaliditetom</a:t>
            </a:r>
            <a:r>
              <a:rPr lang="en-GB" sz="1100" b="0" dirty="0"/>
              <a:t> u </a:t>
            </a:r>
            <a:r>
              <a:rPr lang="en-GB" sz="1100" b="0" dirty="0" err="1"/>
              <a:t>Gradu</a:t>
            </a:r>
            <a:r>
              <a:rPr lang="en-GB" sz="1100" b="0" dirty="0"/>
              <a:t> </a:t>
            </a:r>
            <a:r>
              <a:rPr lang="en-GB" sz="1100" b="0" dirty="0" err="1"/>
              <a:t>Zagrebu</a:t>
            </a:r>
            <a:r>
              <a:rPr lang="en-GB" sz="1100" b="0" dirty="0"/>
              <a:t> </a:t>
            </a:r>
            <a:r>
              <a:rPr lang="en-GB" sz="1100" b="0" dirty="0" err="1"/>
              <a:t>i</a:t>
            </a:r>
            <a:r>
              <a:rPr lang="en-GB" sz="1100" b="0" dirty="0"/>
              <a:t> </a:t>
            </a:r>
            <a:r>
              <a:rPr lang="en-GB" sz="1100" b="0" dirty="0" err="1"/>
              <a:t>Istarskoj</a:t>
            </a:r>
            <a:r>
              <a:rPr lang="en-GB" sz="1100" b="0" dirty="0"/>
              <a:t> </a:t>
            </a:r>
            <a:r>
              <a:rPr lang="en-GB" sz="1100" b="0" dirty="0" err="1"/>
              <a:t>županiji</a:t>
            </a:r>
            <a:r>
              <a:rPr lang="en-GB" sz="1100" b="0" dirty="0"/>
              <a:t>, s </a:t>
            </a:r>
            <a:r>
              <a:rPr lang="en-GB" sz="1100" b="0" dirty="0" err="1"/>
              <a:t>ciljem</a:t>
            </a:r>
            <a:r>
              <a:rPr lang="en-GB" sz="1100" b="0" dirty="0"/>
              <a:t> </a:t>
            </a:r>
            <a:r>
              <a:rPr lang="en-GB" sz="1100" b="0" dirty="0" err="1"/>
              <a:t>povećanja</a:t>
            </a:r>
            <a:r>
              <a:rPr lang="en-GB" sz="1100" b="0" dirty="0"/>
              <a:t> </a:t>
            </a:r>
            <a:r>
              <a:rPr lang="en-GB" sz="1100" b="0" dirty="0" err="1"/>
              <a:t>njihove</a:t>
            </a:r>
            <a:r>
              <a:rPr lang="en-GB" sz="1100" b="0" dirty="0"/>
              <a:t> </a:t>
            </a:r>
            <a:r>
              <a:rPr lang="en-GB" sz="1100" b="0" dirty="0" err="1"/>
              <a:t>samostalnosti</a:t>
            </a:r>
            <a:r>
              <a:rPr lang="en-GB" sz="1100" b="0" dirty="0"/>
              <a:t>, </a:t>
            </a:r>
            <a:r>
              <a:rPr lang="en-GB" sz="1100" b="0" dirty="0" err="1"/>
              <a:t>socijalne</a:t>
            </a:r>
            <a:r>
              <a:rPr lang="en-GB" sz="1100" b="0" dirty="0"/>
              <a:t> </a:t>
            </a:r>
            <a:r>
              <a:rPr lang="en-GB" sz="1100" b="0" dirty="0" err="1"/>
              <a:t>uključenosti</a:t>
            </a:r>
            <a:r>
              <a:rPr lang="en-GB" sz="1100" b="0" dirty="0"/>
              <a:t> </a:t>
            </a:r>
            <a:r>
              <a:rPr lang="en-GB" sz="1100" b="0" dirty="0" err="1"/>
              <a:t>i</a:t>
            </a:r>
            <a:r>
              <a:rPr lang="en-GB" sz="1100" b="0" dirty="0"/>
              <a:t> </a:t>
            </a:r>
            <a:r>
              <a:rPr lang="en-GB" sz="1100" b="0" dirty="0" err="1"/>
              <a:t>kvalitete</a:t>
            </a:r>
            <a:r>
              <a:rPr lang="en-GB" sz="1100" b="0" dirty="0"/>
              <a:t> </a:t>
            </a:r>
            <a:r>
              <a:rPr lang="en-GB" sz="1100" b="0" dirty="0" err="1"/>
              <a:t>života</a:t>
            </a:r>
            <a:r>
              <a:rPr lang="en-GB" sz="1100" b="0" dirty="0"/>
              <a:t>. </a:t>
            </a:r>
            <a:r>
              <a:rPr lang="en-GB" sz="1100" b="0" dirty="0" err="1"/>
              <a:t>Projektom</a:t>
            </a:r>
            <a:r>
              <a:rPr lang="en-GB" sz="1100" b="0" dirty="0"/>
              <a:t> </a:t>
            </a:r>
            <a:r>
              <a:rPr lang="en-GB" sz="1100" b="0" dirty="0" err="1"/>
              <a:t>će</a:t>
            </a:r>
            <a:r>
              <a:rPr lang="en-GB" sz="1100" b="0" dirty="0"/>
              <a:t> </a:t>
            </a:r>
            <a:r>
              <a:rPr lang="en-GB" sz="1100" b="0" dirty="0" err="1"/>
              <a:t>biti</a:t>
            </a:r>
            <a:r>
              <a:rPr lang="en-GB" sz="1100" b="0" dirty="0"/>
              <a:t> </a:t>
            </a:r>
            <a:r>
              <a:rPr lang="en-GB" sz="1100" b="0" dirty="0" err="1"/>
              <a:t>obuhvaćeno</a:t>
            </a:r>
            <a:r>
              <a:rPr lang="en-GB" sz="1100" b="0" dirty="0"/>
              <a:t> 155 </a:t>
            </a:r>
            <a:r>
              <a:rPr lang="en-GB" sz="1100" b="0" dirty="0" err="1"/>
              <a:t>osoba</a:t>
            </a:r>
            <a:r>
              <a:rPr lang="en-GB" sz="1100" b="0" dirty="0"/>
              <a:t> s </a:t>
            </a:r>
            <a:r>
              <a:rPr lang="en-GB" sz="1100" b="0" dirty="0" err="1"/>
              <a:t>invaliditetom</a:t>
            </a:r>
            <a:r>
              <a:rPr lang="en-GB" sz="1100" b="0" dirty="0"/>
              <a:t>, a VCZ </a:t>
            </a:r>
            <a:r>
              <a:rPr lang="en-GB" sz="1100" b="0" dirty="0" err="1"/>
              <a:t>će</a:t>
            </a:r>
            <a:r>
              <a:rPr lang="en-GB" sz="1100" b="0" dirty="0"/>
              <a:t> </a:t>
            </a:r>
            <a:r>
              <a:rPr lang="en-GB" sz="1100" b="0" dirty="0" err="1"/>
              <a:t>pridonijeti</a:t>
            </a:r>
            <a:r>
              <a:rPr lang="en-GB" sz="1100" b="0" dirty="0"/>
              <a:t> </a:t>
            </a:r>
            <a:r>
              <a:rPr lang="en-GB" sz="1100" b="0" dirty="0" err="1"/>
              <a:t>razvoju</a:t>
            </a:r>
            <a:r>
              <a:rPr lang="en-GB" sz="1100" b="0" dirty="0"/>
              <a:t> </a:t>
            </a:r>
            <a:r>
              <a:rPr lang="en-GB" sz="1100" b="0" dirty="0" err="1"/>
              <a:t>volonterstva</a:t>
            </a:r>
            <a:r>
              <a:rPr lang="en-GB" sz="1100" b="0" dirty="0"/>
              <a:t> </a:t>
            </a:r>
            <a:r>
              <a:rPr lang="en-GB" sz="1100" b="0" dirty="0" err="1"/>
              <a:t>i</a:t>
            </a:r>
            <a:r>
              <a:rPr lang="en-GB" sz="1100" b="0" dirty="0"/>
              <a:t> </a:t>
            </a:r>
            <a:r>
              <a:rPr lang="en-GB" sz="1100" b="0" dirty="0" err="1"/>
              <a:t>uključivanju</a:t>
            </a:r>
            <a:r>
              <a:rPr lang="en-GB" sz="1100" b="0" dirty="0"/>
              <a:t> </a:t>
            </a:r>
            <a:r>
              <a:rPr lang="en-GB" sz="1100" b="0" dirty="0" err="1"/>
              <a:t>volontera</a:t>
            </a:r>
            <a:r>
              <a:rPr lang="en-GB" sz="1100" b="0" dirty="0"/>
              <a:t> u </a:t>
            </a:r>
            <a:r>
              <a:rPr lang="en-GB" sz="1100" b="0" dirty="0" err="1"/>
              <a:t>pružanje</a:t>
            </a:r>
            <a:r>
              <a:rPr lang="en-GB" sz="1100" b="0" dirty="0"/>
              <a:t> </a:t>
            </a:r>
            <a:r>
              <a:rPr lang="en-GB" sz="1100" b="0" dirty="0" err="1"/>
              <a:t>podrške</a:t>
            </a:r>
            <a:r>
              <a:rPr lang="en-GB" sz="1100" b="0" dirty="0"/>
              <a:t> </a:t>
            </a:r>
            <a:r>
              <a:rPr lang="en-GB" sz="1100" b="0" dirty="0" err="1"/>
              <a:t>korisnicima</a:t>
            </a:r>
            <a:r>
              <a:rPr lang="en-GB" sz="1100" b="0" dirty="0"/>
              <a:t>.</a:t>
            </a:r>
            <a:endParaRPr lang="pl-PL" sz="1100" b="0" i="0" cap="all" dirty="0">
              <a:solidFill>
                <a:srgbClr val="BE0A0A"/>
              </a:solidFill>
              <a:effectLst/>
              <a:latin typeface="Auto 1 Lt LF" panose="020B03030400000200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582CFF-954B-1A45-AD6F-E6DA782FC776}"/>
              </a:ext>
            </a:extLst>
          </p:cNvPr>
          <p:cNvSpPr txBox="1"/>
          <p:nvPr userDrawn="1"/>
        </p:nvSpPr>
        <p:spPr>
          <a:xfrm>
            <a:off x="3268063" y="4423337"/>
            <a:ext cx="33212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hr-HR" sz="1600" b="1" kern="12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Volontiranje zaposlenika </a:t>
            </a: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DE9A2286-6FCF-D6B2-34A7-1AF5AB9B0FA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65486" y="4725075"/>
            <a:ext cx="3224526" cy="20313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latin typeface="+mn-lt"/>
              </a:rPr>
              <a:t>U </a:t>
            </a:r>
            <a:r>
              <a:rPr lang="en-GB" sz="1100" dirty="0" err="1">
                <a:latin typeface="+mn-lt"/>
              </a:rPr>
              <a:t>srpnju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smo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organizirali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dvije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korporativne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volonterske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akcije</a:t>
            </a:r>
            <a:r>
              <a:rPr lang="en-GB" sz="1100" dirty="0">
                <a:latin typeface="+mn-lt"/>
              </a:rPr>
              <a:t> u </a:t>
            </a:r>
            <a:r>
              <a:rPr lang="en-GB" sz="1100" dirty="0" err="1">
                <a:latin typeface="+mn-lt"/>
              </a:rPr>
              <a:t>Centru</a:t>
            </a:r>
            <a:r>
              <a:rPr lang="en-GB" sz="1100" dirty="0">
                <a:latin typeface="+mn-lt"/>
              </a:rPr>
              <a:t> za </a:t>
            </a:r>
            <a:r>
              <a:rPr lang="en-GB" sz="1100" dirty="0" err="1">
                <a:latin typeface="+mn-lt"/>
              </a:rPr>
              <a:t>rehabilitaciju</a:t>
            </a:r>
            <a:r>
              <a:rPr lang="en-GB" sz="1100" dirty="0">
                <a:latin typeface="+mn-lt"/>
              </a:rPr>
              <a:t> Zagreb, </a:t>
            </a:r>
            <a:r>
              <a:rPr lang="en-GB" sz="1100" dirty="0" err="1">
                <a:latin typeface="+mn-lt"/>
              </a:rPr>
              <a:t>sa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zaposlenicima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tvrtki</a:t>
            </a:r>
            <a:r>
              <a:rPr lang="en-GB" sz="1100" dirty="0">
                <a:latin typeface="+mn-lt"/>
              </a:rPr>
              <a:t> Johnson&amp;Johnson </a:t>
            </a:r>
            <a:r>
              <a:rPr lang="en-GB" sz="1100" dirty="0" err="1">
                <a:latin typeface="+mn-lt"/>
              </a:rPr>
              <a:t>i</a:t>
            </a:r>
            <a:r>
              <a:rPr lang="en-GB" sz="1100" dirty="0">
                <a:latin typeface="+mn-lt"/>
              </a:rPr>
              <a:t> Medtronic. Dio </a:t>
            </a:r>
            <a:r>
              <a:rPr lang="en-GB" sz="1100" dirty="0" err="1">
                <a:latin typeface="+mn-lt"/>
              </a:rPr>
              <a:t>volontera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družio</a:t>
            </a:r>
            <a:r>
              <a:rPr lang="en-GB" sz="1100" dirty="0">
                <a:latin typeface="+mn-lt"/>
              </a:rPr>
              <a:t> se s </a:t>
            </a:r>
            <a:r>
              <a:rPr lang="en-GB" sz="1100" dirty="0" err="1">
                <a:latin typeface="+mn-lt"/>
              </a:rPr>
              <a:t>korisnicima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kroz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razgovor</a:t>
            </a:r>
            <a:r>
              <a:rPr lang="en-GB" sz="1100" dirty="0">
                <a:latin typeface="+mn-lt"/>
              </a:rPr>
              <a:t>, </a:t>
            </a:r>
            <a:r>
              <a:rPr lang="en-GB" sz="1100" dirty="0" err="1">
                <a:latin typeface="+mn-lt"/>
              </a:rPr>
              <a:t>ples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i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pjesmu</a:t>
            </a:r>
            <a:r>
              <a:rPr lang="en-GB" sz="1100" dirty="0">
                <a:latin typeface="+mn-lt"/>
              </a:rPr>
              <a:t>, </a:t>
            </a:r>
            <a:r>
              <a:rPr lang="en-GB" sz="1100" dirty="0" err="1">
                <a:latin typeface="+mn-lt"/>
              </a:rPr>
              <a:t>dok</a:t>
            </a:r>
            <a:r>
              <a:rPr lang="en-GB" sz="1100" dirty="0">
                <a:latin typeface="+mn-lt"/>
              </a:rPr>
              <a:t> je </a:t>
            </a:r>
            <a:r>
              <a:rPr lang="en-GB" sz="1100" dirty="0" err="1">
                <a:latin typeface="+mn-lt"/>
              </a:rPr>
              <a:t>drugi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dio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osvježio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prostor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bojanjem</a:t>
            </a:r>
            <a:r>
              <a:rPr lang="en-GB" sz="1100" dirty="0">
                <a:latin typeface="+mn-lt"/>
              </a:rPr>
              <a:t> </a:t>
            </a:r>
            <a:r>
              <a:rPr lang="hr-HR" sz="1100" dirty="0">
                <a:latin typeface="+mn-lt"/>
              </a:rPr>
              <a:t> dva </a:t>
            </a:r>
            <a:r>
              <a:rPr lang="en-GB" sz="1100" dirty="0" err="1">
                <a:latin typeface="+mn-lt"/>
              </a:rPr>
              <a:t>dnevn</a:t>
            </a:r>
            <a:r>
              <a:rPr lang="hr-HR" sz="1100" dirty="0">
                <a:latin typeface="+mn-lt"/>
              </a:rPr>
              <a:t>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boravka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i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kabineta</a:t>
            </a:r>
            <a:r>
              <a:rPr lang="en-GB" sz="1100" dirty="0">
                <a:latin typeface="+mn-lt"/>
              </a:rPr>
              <a:t> za </a:t>
            </a:r>
            <a:r>
              <a:rPr lang="en-GB" sz="1100" dirty="0" err="1">
                <a:latin typeface="+mn-lt"/>
              </a:rPr>
              <a:t>fizioterapiju</a:t>
            </a:r>
            <a:r>
              <a:rPr lang="en-GB" sz="1100" dirty="0">
                <a:latin typeface="+mn-lt"/>
              </a:rPr>
              <a:t>. Vrijedna </a:t>
            </a:r>
            <a:r>
              <a:rPr lang="en-GB" sz="1100" dirty="0" err="1">
                <a:latin typeface="+mn-lt"/>
              </a:rPr>
              <a:t>vrtna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ekipa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uredila</a:t>
            </a:r>
            <a:r>
              <a:rPr lang="en-GB" sz="1100" dirty="0">
                <a:latin typeface="+mn-lt"/>
              </a:rPr>
              <a:t> je </a:t>
            </a:r>
            <a:r>
              <a:rPr lang="en-GB" sz="1100" dirty="0" err="1">
                <a:latin typeface="+mn-lt"/>
              </a:rPr>
              <a:t>okoliš</a:t>
            </a:r>
            <a:r>
              <a:rPr lang="en-GB" sz="1100" dirty="0">
                <a:latin typeface="+mn-lt"/>
              </a:rPr>
              <a:t> </a:t>
            </a:r>
            <a:r>
              <a:rPr lang="hr-HR" sz="1100" dirty="0">
                <a:latin typeface="+mn-lt"/>
              </a:rPr>
              <a:t>-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zasa</a:t>
            </a:r>
            <a:r>
              <a:rPr lang="hr-HR" sz="1100" dirty="0" err="1">
                <a:latin typeface="+mn-lt"/>
              </a:rPr>
              <a:t>đen</a:t>
            </a:r>
            <a:r>
              <a:rPr lang="en-GB" sz="1100" dirty="0">
                <a:latin typeface="+mn-lt"/>
              </a:rPr>
              <a:t> </a:t>
            </a:r>
            <a:r>
              <a:rPr lang="hr-HR" sz="1100" dirty="0">
                <a:latin typeface="+mn-lt"/>
              </a:rPr>
              <a:t>je </a:t>
            </a:r>
            <a:r>
              <a:rPr lang="en-GB" sz="1100" dirty="0">
                <a:latin typeface="+mn-lt"/>
              </a:rPr>
              <a:t>novi </a:t>
            </a:r>
            <a:r>
              <a:rPr lang="en-GB" sz="1100" dirty="0" err="1">
                <a:latin typeface="+mn-lt"/>
              </a:rPr>
              <a:t>cvjetnjak</a:t>
            </a:r>
            <a:r>
              <a:rPr lang="en-GB" sz="1100" dirty="0">
                <a:latin typeface="+mn-lt"/>
              </a:rPr>
              <a:t>, </a:t>
            </a:r>
            <a:r>
              <a:rPr lang="en-GB" sz="1100" dirty="0" err="1">
                <a:latin typeface="+mn-lt"/>
              </a:rPr>
              <a:t>oreza</a:t>
            </a:r>
            <a:r>
              <a:rPr lang="hr-HR" sz="1100" dirty="0">
                <a:latin typeface="+mn-lt"/>
              </a:rPr>
              <a:t>na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živic</a:t>
            </a:r>
            <a:r>
              <a:rPr lang="hr-HR" sz="1100" dirty="0">
                <a:latin typeface="+mn-lt"/>
              </a:rPr>
              <a:t>a </a:t>
            </a:r>
            <a:r>
              <a:rPr lang="en-GB" sz="1100" dirty="0" err="1">
                <a:latin typeface="+mn-lt"/>
              </a:rPr>
              <a:t>i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poko</a:t>
            </a:r>
            <a:r>
              <a:rPr lang="hr-HR" sz="1100" dirty="0" err="1">
                <a:latin typeface="+mn-lt"/>
              </a:rPr>
              <a:t>šena</a:t>
            </a:r>
            <a:r>
              <a:rPr lang="hr-HR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trav</a:t>
            </a:r>
            <a:r>
              <a:rPr lang="hr-HR" sz="1100" dirty="0">
                <a:latin typeface="+mn-lt"/>
              </a:rPr>
              <a:t>a</a:t>
            </a:r>
            <a:r>
              <a:rPr lang="en-GB" sz="1100" dirty="0">
                <a:latin typeface="+mn-lt"/>
              </a:rPr>
              <a:t>. </a:t>
            </a:r>
            <a:r>
              <a:rPr lang="en-GB" sz="1100" dirty="0" err="1">
                <a:latin typeface="+mn-lt"/>
              </a:rPr>
              <a:t>Obje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akcije</a:t>
            </a:r>
            <a:r>
              <a:rPr lang="en-GB" sz="1100" dirty="0">
                <a:latin typeface="+mn-lt"/>
              </a:rPr>
              <a:t> bile </a:t>
            </a:r>
            <a:r>
              <a:rPr lang="en-GB" sz="1100" dirty="0" err="1">
                <a:latin typeface="+mn-lt"/>
              </a:rPr>
              <a:t>su</a:t>
            </a:r>
            <a:r>
              <a:rPr lang="hr-HR" sz="1100" dirty="0">
                <a:latin typeface="+mn-lt"/>
              </a:rPr>
              <a:t> lijepa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prilika</a:t>
            </a:r>
            <a:r>
              <a:rPr lang="en-GB" sz="1100" dirty="0">
                <a:latin typeface="+mn-lt"/>
              </a:rPr>
              <a:t> za </a:t>
            </a:r>
            <a:r>
              <a:rPr lang="en-GB" sz="1100" dirty="0" err="1">
                <a:latin typeface="+mn-lt"/>
              </a:rPr>
              <a:t>druženje</a:t>
            </a:r>
            <a:r>
              <a:rPr lang="en-GB" sz="1100" dirty="0">
                <a:latin typeface="+mn-lt"/>
              </a:rPr>
              <a:t>, </a:t>
            </a:r>
            <a:r>
              <a:rPr lang="en-GB" sz="1100" dirty="0" err="1">
                <a:latin typeface="+mn-lt"/>
              </a:rPr>
              <a:t>zajednički</a:t>
            </a:r>
            <a:r>
              <a:rPr lang="en-GB" sz="1100" dirty="0">
                <a:latin typeface="+mn-lt"/>
              </a:rPr>
              <a:t> rad </a:t>
            </a:r>
            <a:r>
              <a:rPr lang="en-GB" sz="1100" dirty="0" err="1">
                <a:latin typeface="+mn-lt"/>
              </a:rPr>
              <a:t>i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uređenje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prostora</a:t>
            </a:r>
            <a:r>
              <a:rPr lang="en-GB" sz="1100" dirty="0">
                <a:latin typeface="+mn-lt"/>
              </a:rPr>
              <a:t> koji </a:t>
            </a:r>
            <a:r>
              <a:rPr lang="en-GB" sz="1100" dirty="0" err="1">
                <a:latin typeface="+mn-lt"/>
              </a:rPr>
              <a:t>svakodnevno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koriste</a:t>
            </a:r>
            <a:r>
              <a:rPr lang="en-GB" sz="1100" dirty="0">
                <a:latin typeface="+mn-lt"/>
              </a:rPr>
              <a:t> </a:t>
            </a:r>
            <a:r>
              <a:rPr lang="en-GB" sz="1100" dirty="0" err="1">
                <a:latin typeface="+mn-lt"/>
              </a:rPr>
              <a:t>korisnici</a:t>
            </a:r>
            <a:r>
              <a:rPr lang="en-GB" sz="1100" dirty="0">
                <a:latin typeface="+mn-lt"/>
              </a:rPr>
              <a:t> Centra.</a:t>
            </a:r>
          </a:p>
          <a:p>
            <a:pPr marL="0" marR="0" lvl="0" indent="0" algn="just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0E0A63-4D44-A5CF-EE2D-86543247B6E9}"/>
              </a:ext>
            </a:extLst>
          </p:cNvPr>
          <p:cNvSpPr txBox="1"/>
          <p:nvPr userDrawn="1"/>
        </p:nvSpPr>
        <p:spPr>
          <a:xfrm>
            <a:off x="492917" y="6821394"/>
            <a:ext cx="3030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kern="120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The ALIVE Toolkit: AI for Empowered Volunteer Management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0E77BF-5994-7310-0376-B03722DD12A9}"/>
              </a:ext>
            </a:extLst>
          </p:cNvPr>
          <p:cNvSpPr txBox="1"/>
          <p:nvPr userDrawn="1"/>
        </p:nvSpPr>
        <p:spPr>
          <a:xfrm>
            <a:off x="471486" y="1767132"/>
            <a:ext cx="3378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b="1" kern="120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ESF projekt „Uslugama do kvalitetnijeg života“ </a:t>
            </a:r>
            <a:endParaRPr lang="en-GB" sz="1600" b="1" kern="1200" baseline="0" dirty="0">
              <a:solidFill>
                <a:srgbClr val="C00000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DB81B6-911D-95F7-5D95-315CEF6F97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9921" y="4545157"/>
            <a:ext cx="2586277" cy="2057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F24F4C-F1C3-8AFD-B41E-67A6DDC418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13548" y="1785235"/>
            <a:ext cx="3094394" cy="23340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C8792B-24C2-4D99-0493-A95F7935C143}"/>
              </a:ext>
            </a:extLst>
          </p:cNvPr>
          <p:cNvSpPr txBox="1"/>
          <p:nvPr userDrawn="1"/>
        </p:nvSpPr>
        <p:spPr>
          <a:xfrm>
            <a:off x="507007" y="7323082"/>
            <a:ext cx="284167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100" b="0" dirty="0"/>
              <a:t>VCZ je partner </a:t>
            </a:r>
            <a:r>
              <a:rPr lang="en-GB" sz="1100" b="0" dirty="0" err="1"/>
              <a:t>na</a:t>
            </a:r>
            <a:r>
              <a:rPr lang="en-GB" sz="1100" b="0" dirty="0"/>
              <a:t> Erasmus+ </a:t>
            </a:r>
            <a:r>
              <a:rPr lang="en-GB" sz="1100" b="0" dirty="0" err="1"/>
              <a:t>projektu</a:t>
            </a:r>
            <a:r>
              <a:rPr lang="en-GB" sz="1100" b="0" dirty="0"/>
              <a:t> „The ALIVE Toolkit: AI for Empowered Volunteer Management“, </a:t>
            </a:r>
            <a:r>
              <a:rPr lang="en-GB" sz="1100" b="0" dirty="0" err="1"/>
              <a:t>čiji</a:t>
            </a:r>
            <a:r>
              <a:rPr lang="en-GB" sz="1100" b="0" dirty="0"/>
              <a:t> je </a:t>
            </a:r>
            <a:r>
              <a:rPr lang="en-GB" sz="1100" b="0" dirty="0" err="1"/>
              <a:t>nositelj</a:t>
            </a:r>
            <a:r>
              <a:rPr lang="en-GB" sz="1100" b="0" dirty="0"/>
              <a:t> Volunteer</a:t>
            </a:r>
            <a:r>
              <a:rPr lang="hr-HR" sz="1100" b="0" dirty="0"/>
              <a:t> </a:t>
            </a:r>
            <a:r>
              <a:rPr lang="en-GB" sz="1100" b="0" dirty="0"/>
              <a:t>Ireland. Projekt se </a:t>
            </a:r>
            <a:r>
              <a:rPr lang="en-GB" sz="1100" b="0" dirty="0" err="1"/>
              <a:t>bavi</a:t>
            </a:r>
            <a:r>
              <a:rPr lang="en-GB" sz="1100" b="0" dirty="0"/>
              <a:t> </a:t>
            </a:r>
            <a:r>
              <a:rPr lang="en-GB" sz="1100" b="0" dirty="0" err="1"/>
              <a:t>primjenom</a:t>
            </a:r>
            <a:r>
              <a:rPr lang="en-GB" sz="1100" b="0" dirty="0"/>
              <a:t> </a:t>
            </a:r>
            <a:r>
              <a:rPr lang="en-GB" sz="1100" b="0" dirty="0" err="1"/>
              <a:t>umjetne</a:t>
            </a:r>
            <a:r>
              <a:rPr lang="en-GB" sz="1100" b="0" dirty="0"/>
              <a:t> </a:t>
            </a:r>
            <a:r>
              <a:rPr lang="en-GB" sz="1100" b="0" dirty="0" err="1"/>
              <a:t>inteligencije</a:t>
            </a:r>
            <a:r>
              <a:rPr lang="en-GB" sz="1100" b="0" dirty="0"/>
              <a:t> u </a:t>
            </a:r>
            <a:r>
              <a:rPr lang="en-GB" sz="1100" b="0" dirty="0" err="1"/>
              <a:t>upravljanju</a:t>
            </a:r>
            <a:r>
              <a:rPr lang="en-GB" sz="1100" b="0" dirty="0"/>
              <a:t> </a:t>
            </a:r>
            <a:r>
              <a:rPr lang="en-GB" sz="1100" b="0" dirty="0" err="1"/>
              <a:t>volonterima</a:t>
            </a:r>
            <a:r>
              <a:rPr lang="en-GB" sz="1100" b="0" dirty="0"/>
              <a:t> </a:t>
            </a:r>
            <a:r>
              <a:rPr lang="en-GB" sz="1100" b="0" dirty="0" err="1"/>
              <a:t>i</a:t>
            </a:r>
            <a:r>
              <a:rPr lang="en-GB" sz="1100" b="0" dirty="0"/>
              <a:t> </a:t>
            </a:r>
            <a:r>
              <a:rPr lang="en-GB" sz="1100" b="0" dirty="0" err="1"/>
              <a:t>razvojem</a:t>
            </a:r>
            <a:r>
              <a:rPr lang="en-GB" sz="1100" b="0" dirty="0"/>
              <a:t> alata koji </a:t>
            </a:r>
            <a:r>
              <a:rPr lang="en-GB" sz="1100" b="0" dirty="0" err="1"/>
              <a:t>će</a:t>
            </a:r>
            <a:r>
              <a:rPr lang="en-GB" sz="1100" b="0" dirty="0"/>
              <a:t> </a:t>
            </a:r>
            <a:r>
              <a:rPr lang="en-GB" sz="1100" b="0" dirty="0" err="1"/>
              <a:t>volonterskim</a:t>
            </a:r>
            <a:r>
              <a:rPr lang="en-GB" sz="1100" b="0" dirty="0"/>
              <a:t> </a:t>
            </a:r>
            <a:r>
              <a:rPr lang="en-GB" sz="1100" b="0" dirty="0" err="1"/>
              <a:t>organizacijama</a:t>
            </a:r>
            <a:r>
              <a:rPr lang="en-GB" sz="1100" b="0" dirty="0"/>
              <a:t> </a:t>
            </a:r>
            <a:r>
              <a:rPr lang="en-GB" sz="1100" b="0" dirty="0" err="1"/>
              <a:t>pomoći</a:t>
            </a:r>
            <a:r>
              <a:rPr lang="en-GB" sz="1100" b="0" dirty="0"/>
              <a:t> u </a:t>
            </a:r>
            <a:r>
              <a:rPr lang="en-GB" sz="1100" b="0" dirty="0" err="1"/>
              <a:t>korištenju</a:t>
            </a:r>
            <a:r>
              <a:rPr lang="en-GB" sz="1100" b="0" dirty="0"/>
              <a:t> AI-</a:t>
            </a:r>
            <a:r>
              <a:rPr lang="en-GB" sz="1100" b="0" dirty="0" err="1"/>
              <a:t>ja</a:t>
            </a:r>
            <a:r>
              <a:rPr lang="en-GB" sz="1100" b="0" dirty="0"/>
              <a:t> u </a:t>
            </a:r>
            <a:r>
              <a:rPr lang="en-GB" sz="1100" b="0" dirty="0" err="1"/>
              <a:t>svakodnevnom</a:t>
            </a:r>
            <a:r>
              <a:rPr lang="en-GB" sz="1100" b="0" dirty="0"/>
              <a:t> </a:t>
            </a:r>
            <a:r>
              <a:rPr lang="en-GB" sz="1100" b="0" dirty="0" err="1"/>
              <a:t>radu</a:t>
            </a:r>
            <a:r>
              <a:rPr lang="en-GB" sz="1100" b="0" dirty="0"/>
              <a:t>. </a:t>
            </a:r>
            <a:r>
              <a:rPr lang="en-GB" sz="1100" b="0" dirty="0" err="1"/>
              <a:t>Veselimo</a:t>
            </a:r>
            <a:r>
              <a:rPr lang="en-GB" sz="1100" b="0" dirty="0"/>
              <a:t> se </a:t>
            </a:r>
            <a:r>
              <a:rPr lang="en-GB" sz="1100" b="0" dirty="0" err="1"/>
              <a:t>radu</a:t>
            </a:r>
            <a:r>
              <a:rPr lang="en-GB" sz="1100" b="0" dirty="0"/>
              <a:t> </a:t>
            </a:r>
            <a:r>
              <a:rPr lang="en-GB" sz="1100" b="0" dirty="0" err="1"/>
              <a:t>na</a:t>
            </a:r>
            <a:r>
              <a:rPr lang="en-GB" sz="1100" b="0" dirty="0"/>
              <a:t> </a:t>
            </a:r>
            <a:r>
              <a:rPr lang="en-GB" sz="1100" b="0" dirty="0" err="1"/>
              <a:t>ovoj</a:t>
            </a:r>
            <a:r>
              <a:rPr lang="en-GB" sz="1100" b="0" dirty="0"/>
              <a:t> </a:t>
            </a:r>
            <a:r>
              <a:rPr lang="en-GB" sz="1100" b="0" dirty="0" err="1"/>
              <a:t>važnoj</a:t>
            </a:r>
            <a:r>
              <a:rPr lang="en-GB" sz="1100" b="0" dirty="0"/>
              <a:t> </a:t>
            </a:r>
            <a:r>
              <a:rPr lang="en-GB" sz="1100" b="0" dirty="0" err="1"/>
              <a:t>i</a:t>
            </a:r>
            <a:r>
              <a:rPr lang="en-GB" sz="1100" b="0" dirty="0"/>
              <a:t> </a:t>
            </a:r>
            <a:r>
              <a:rPr lang="en-GB" sz="1100" b="0" dirty="0" err="1"/>
              <a:t>aktualnoj</a:t>
            </a:r>
            <a:r>
              <a:rPr lang="en-GB" sz="1100" b="0" dirty="0"/>
              <a:t> </a:t>
            </a:r>
            <a:r>
              <a:rPr lang="en-GB" sz="1100" b="0" dirty="0" err="1"/>
              <a:t>temi</a:t>
            </a:r>
            <a:r>
              <a:rPr lang="en-GB" sz="1100" b="0" dirty="0"/>
              <a:t> </a:t>
            </a:r>
            <a:r>
              <a:rPr lang="en-GB" sz="1100" b="0" dirty="0" err="1"/>
              <a:t>te</a:t>
            </a:r>
            <a:r>
              <a:rPr lang="en-GB" sz="1100" b="0" dirty="0"/>
              <a:t> </a:t>
            </a:r>
            <a:r>
              <a:rPr lang="en-GB" sz="1100" b="0" dirty="0" err="1"/>
              <a:t>razmjeni</a:t>
            </a:r>
            <a:r>
              <a:rPr lang="en-GB" sz="1100" b="0" dirty="0"/>
              <a:t> </a:t>
            </a:r>
            <a:r>
              <a:rPr lang="en-GB" sz="1100" b="0" dirty="0" err="1"/>
              <a:t>iskustava</a:t>
            </a:r>
            <a:r>
              <a:rPr lang="en-GB" sz="1100" b="0" dirty="0"/>
              <a:t> s </a:t>
            </a:r>
            <a:r>
              <a:rPr lang="en-GB" sz="1100" b="0" dirty="0" err="1"/>
              <a:t>partnerima</a:t>
            </a:r>
            <a:r>
              <a:rPr lang="en-GB" sz="1100" b="0" dirty="0"/>
              <a:t> </a:t>
            </a:r>
            <a:r>
              <a:rPr lang="en-GB" sz="1100" b="0" dirty="0" err="1"/>
              <a:t>iz</a:t>
            </a:r>
            <a:r>
              <a:rPr lang="hr-HR" sz="1100" b="0" dirty="0"/>
              <a:t> Irske!</a:t>
            </a:r>
            <a:endParaRPr lang="en-GB" sz="1100" b="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C32E058-0825-2967-4076-933784F1DC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429000" y="7013336"/>
            <a:ext cx="2993032" cy="199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27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/>
            <a:r>
              <a:rPr lang="hr-HR" dirty="0"/>
              <a:t>21. BILTEN </a:t>
            </a:r>
          </a:p>
          <a:p>
            <a:pPr lvl="2"/>
            <a:r>
              <a:rPr lang="hr-HR" dirty="0"/>
              <a:t>II. KVARTAL</a:t>
            </a:r>
          </a:p>
          <a:p>
            <a:pPr lvl="2"/>
            <a:r>
              <a:rPr lang="en-GB" dirty="0"/>
              <a:t>Third </a:t>
            </a:r>
            <a:r>
              <a:rPr lang="en-GB" dirty="0" err="1"/>
              <a:t>leve</a:t>
            </a:r>
            <a:endParaRPr lang="en-GB" dirty="0"/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14768-E823-7049-842C-BE8C4BB75003}" type="datetimeFigureOut">
              <a:rPr lang="en-HR" smtClean="0"/>
              <a:t>10/08/2026</a:t>
            </a:fld>
            <a:endParaRPr lang="en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D2568-7E4C-D846-B624-B2BA7C258091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050234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A8892D-1A55-D32E-8AFD-6740AE9BFDD8}"/>
              </a:ext>
            </a:extLst>
          </p:cNvPr>
          <p:cNvSpPr txBox="1"/>
          <p:nvPr/>
        </p:nvSpPr>
        <p:spPr>
          <a:xfrm>
            <a:off x="1524000" y="5631543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dirty="0">
                <a:solidFill>
                  <a:schemeClr val="bg1"/>
                </a:solidFill>
                <a:latin typeface="Auto 1 Lt LF"/>
              </a:rPr>
              <a:t>22. Bilten </a:t>
            </a:r>
            <a:r>
              <a:rPr lang="hr-HR" sz="2400" b="1">
                <a:solidFill>
                  <a:schemeClr val="bg1"/>
                </a:solidFill>
                <a:latin typeface="Auto 1 Lt LF"/>
              </a:rPr>
              <a:t>– III. </a:t>
            </a:r>
            <a:r>
              <a:rPr lang="hr-HR" sz="2400" b="1" dirty="0">
                <a:solidFill>
                  <a:schemeClr val="bg1"/>
                </a:solidFill>
                <a:latin typeface="Auto 1 Lt LF"/>
              </a:rPr>
              <a:t>kvartal 2026.</a:t>
            </a:r>
            <a:endParaRPr lang="en-GB" sz="2400" b="1" dirty="0">
              <a:solidFill>
                <a:schemeClr val="bg1"/>
              </a:solidFill>
              <a:latin typeface="Auto 1 Lt LF"/>
            </a:endParaRPr>
          </a:p>
        </p:txBody>
      </p:sp>
    </p:spTree>
    <p:extLst>
      <p:ext uri="{BB962C8B-B14F-4D97-AF65-F5344CB8AC3E}">
        <p14:creationId xmlns:p14="http://schemas.microsoft.com/office/powerpoint/2010/main" val="3958606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581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1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656</TotalTime>
  <Words>11</Words>
  <Application>Microsoft Office PowerPoint</Application>
  <PresentationFormat>A4 Paper (210x297 mm)</PresentationFormat>
  <Paragraphs>3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Auto 1 Lt LF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Dina Erdec Hendrih</dc:creator>
  <cp:lastModifiedBy>Tomislava Rakić</cp:lastModifiedBy>
  <cp:revision>188</cp:revision>
  <cp:lastPrinted>2021-10-06T13:44:07Z</cp:lastPrinted>
  <dcterms:created xsi:type="dcterms:W3CDTF">2021-10-06T13:05:46Z</dcterms:created>
  <dcterms:modified xsi:type="dcterms:W3CDTF">2026-10-08T07:21:09Z</dcterms:modified>
</cp:coreProperties>
</file>