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60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622" autoAdjust="0"/>
    <p:restoredTop sz="93457" autoAdjust="0"/>
  </p:normalViewPr>
  <p:slideViewPr>
    <p:cSldViewPr snapToGrid="0" snapToObjects="1">
      <p:cViewPr varScale="1">
        <p:scale>
          <a:sx n="44" d="100"/>
          <a:sy n="44" d="100"/>
        </p:scale>
        <p:origin x="2232" y="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F3BB5-0680-48CC-B76A-A64233C16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8630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F9764-685A-4A13-BB0B-DC782F0C2DD1}" type="datetimeFigureOut">
              <a:rPr lang="hr-HR" smtClean="0"/>
              <a:t>7.10.2025.</a:t>
            </a:fld>
            <a:endParaRPr lang="hr-H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24D23-E8DF-44C8-890D-FE4B7EA05B0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22290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24D23-E8DF-44C8-890D-FE4B7EA05B0C}" type="slidenum">
              <a:rPr lang="hr-HR" smtClean="0"/>
              <a:t>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23170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324D23-E8DF-44C8-890D-FE4B7EA05B0C}" type="slidenum">
              <a:rPr lang="hr-HR" smtClean="0"/>
              <a:t>3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718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3.png"/><Relationship Id="rId7" Type="http://schemas.openxmlformats.org/officeDocument/2006/relationships/hyperlink" Target="https://www.linkedin.com/in/volonterski-centar-zagreb-05ab7b14a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vcz_cini_razliku/?hl=hr" TargetMode="External"/><Relationship Id="rId5" Type="http://schemas.openxmlformats.org/officeDocument/2006/relationships/hyperlink" Target="https://www.facebook.com/vcZagreb" TargetMode="External"/><Relationship Id="rId4" Type="http://schemas.openxmlformats.org/officeDocument/2006/relationships/hyperlink" Target="https://www.vcz.hr/kontakti/" TargetMode="External"/><Relationship Id="rId9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46rRrGO" TargetMode="External"/><Relationship Id="rId7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50" y="5691690"/>
            <a:ext cx="5829300" cy="812272"/>
          </a:xfrm>
        </p:spPr>
        <p:txBody>
          <a:bodyPr anchor="b">
            <a:noAutofit/>
          </a:bodyPr>
          <a:lstStyle>
            <a:lvl1pPr algn="ctr">
              <a:defRPr sz="4000" b="1" baseline="0">
                <a:solidFill>
                  <a:schemeClr val="bg1"/>
                </a:solidFill>
                <a:latin typeface="Auto 1 Lt LF" panose="020B0303040000020003" pitchFamily="34" charset="77"/>
              </a:defRPr>
            </a:lvl1pPr>
          </a:lstStyle>
          <a:p>
            <a:r>
              <a:rPr lang="en-US" dirty="0"/>
              <a:t>1</a:t>
            </a:r>
            <a:r>
              <a:rPr lang="hr-HR" dirty="0"/>
              <a:t>8</a:t>
            </a:r>
            <a:r>
              <a:rPr lang="en-US" dirty="0"/>
              <a:t>. </a:t>
            </a:r>
            <a:r>
              <a:rPr lang="en-US" dirty="0" err="1"/>
              <a:t>bilten</a:t>
            </a:r>
            <a:r>
              <a:rPr lang="en-US" dirty="0"/>
              <a:t> - I</a:t>
            </a:r>
            <a:r>
              <a:rPr lang="hr-HR" dirty="0"/>
              <a:t>II</a:t>
            </a:r>
            <a:r>
              <a:rPr lang="en-US" dirty="0"/>
              <a:t>. </a:t>
            </a:r>
            <a:r>
              <a:rPr lang="hr-HR" dirty="0"/>
              <a:t>k</a:t>
            </a:r>
            <a:r>
              <a:rPr lang="en-US" dirty="0" err="1"/>
              <a:t>vartal</a:t>
            </a:r>
            <a:r>
              <a:rPr lang="en-US" dirty="0"/>
              <a:t> 202</a:t>
            </a:r>
            <a:r>
              <a:rPr lang="hr-HR" dirty="0"/>
              <a:t>5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699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C195763C-558E-D24C-9F13-A3C4E7E34D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91001" y="2202283"/>
            <a:ext cx="2195510" cy="68655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A5E18B-C329-E84C-8C61-FFEE4684355C}"/>
              </a:ext>
            </a:extLst>
          </p:cNvPr>
          <p:cNvSpPr txBox="1"/>
          <p:nvPr userDrawn="1"/>
        </p:nvSpPr>
        <p:spPr>
          <a:xfrm>
            <a:off x="527435" y="1963128"/>
            <a:ext cx="354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R" b="1" dirty="0">
                <a:solidFill>
                  <a:srgbClr val="C00000"/>
                </a:solidFill>
                <a:latin typeface="Auto 1 Lt LF" panose="020B0303040000020003"/>
              </a:rPr>
              <a:t>U</a:t>
            </a:r>
            <a:r>
              <a:rPr lang="hr-HR" b="1" dirty="0">
                <a:solidFill>
                  <a:srgbClr val="C00000"/>
                </a:solidFill>
                <a:latin typeface="Auto 1 Lt LF" panose="020B0303040000020003"/>
              </a:rPr>
              <a:t>vod</a:t>
            </a:r>
            <a:endParaRPr lang="en-HR" b="1" dirty="0">
              <a:solidFill>
                <a:srgbClr val="C00000"/>
              </a:solidFill>
              <a:latin typeface="Auto 1 Lt LF" panose="020B0303040000020003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79085E-631C-DF44-A3E3-509CE85D2A7F}"/>
              </a:ext>
            </a:extLst>
          </p:cNvPr>
          <p:cNvSpPr txBox="1"/>
          <p:nvPr userDrawn="1"/>
        </p:nvSpPr>
        <p:spPr>
          <a:xfrm>
            <a:off x="434079" y="2575770"/>
            <a:ext cx="3360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hr-HR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U trećem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kvartalu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2025. </a:t>
            </a:r>
            <a:r>
              <a:rPr lang="hr-HR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organizirali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smo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hr-HR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dvije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hr-HR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volonterske akcije, proslavili </a:t>
            </a:r>
            <a:r>
              <a:rPr lang="hr-HR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Volonterijadu</a:t>
            </a:r>
            <a:r>
              <a:rPr lang="hr-HR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te proveli novu promotivnu kampanju za </a:t>
            </a:r>
            <a:r>
              <a:rPr lang="hr-HR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Volonteku</a:t>
            </a:r>
            <a:r>
              <a:rPr lang="hr-HR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. Uz sve to,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nastavili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hr-HR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smo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redovito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informirati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i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spajati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zainteresirane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građane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i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organizatore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volontiranja</a:t>
            </a:r>
            <a:r>
              <a:rPr lang="en-GB" sz="1200" b="0" kern="1200" dirty="0">
                <a:solidFill>
                  <a:schemeClr val="tx1"/>
                </a:solidFill>
                <a:latin typeface="Auto 1 Lt LF" panose="020B0303040000020003" pitchFamily="34" charset="0"/>
                <a:ea typeface="+mn-ea"/>
                <a:cs typeface="+mn-cs"/>
              </a:rPr>
              <a:t>!</a:t>
            </a:r>
            <a:endParaRPr lang="hr-HR" sz="1200" b="0" kern="1200" noProof="0" dirty="0">
              <a:solidFill>
                <a:schemeClr val="tx1"/>
              </a:solidFill>
              <a:latin typeface="Auto 1 Lt LF" panose="020B0303040000020003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B599B1-8309-5941-92E9-7F1CCEADCDAF}"/>
              </a:ext>
            </a:extLst>
          </p:cNvPr>
          <p:cNvSpPr txBox="1"/>
          <p:nvPr userDrawn="1"/>
        </p:nvSpPr>
        <p:spPr>
          <a:xfrm>
            <a:off x="434079" y="3900582"/>
            <a:ext cx="341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800" b="1" dirty="0">
                <a:solidFill>
                  <a:srgbClr val="C00000"/>
                </a:solidFill>
                <a:latin typeface="Auto 1 Lt LF" panose="020B0303040000020003" pitchFamily="34" charset="77"/>
              </a:rPr>
              <a:t>Promotivna kampanja u teretanama i domovima zdravlja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08E865-AC4E-1147-ABB1-CC327B02299B}"/>
              </a:ext>
            </a:extLst>
          </p:cNvPr>
          <p:cNvSpPr txBox="1"/>
          <p:nvPr userDrawn="1"/>
        </p:nvSpPr>
        <p:spPr>
          <a:xfrm>
            <a:off x="4279899" y="3293562"/>
            <a:ext cx="20065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050" b="0" i="0" u="none" strike="noStrike" kern="1200" noProof="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</a:rPr>
              <a:t>Tu smo za vas svaki radni dan telefonski, mailom ili uživo u našem uredu! Ako imate </a:t>
            </a:r>
            <a:r>
              <a:rPr lang="hr-HR" sz="1050" b="0" i="0" u="none" strike="noStrike" kern="1200" noProof="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  <a:hlinkClick r:id="rId4"/>
              </a:rPr>
              <a:t>pitanja, ideje i prijedloge</a:t>
            </a:r>
            <a:r>
              <a:rPr lang="hr-HR" sz="1050" b="0" i="0" u="none" strike="noStrike" kern="1200" noProof="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</a:rPr>
              <a:t>, javite nam se!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7A8353-1D80-2F4F-8EBC-400DF2B45145}"/>
              </a:ext>
            </a:extLst>
          </p:cNvPr>
          <p:cNvSpPr txBox="1"/>
          <p:nvPr userDrawn="1"/>
        </p:nvSpPr>
        <p:spPr>
          <a:xfrm>
            <a:off x="4279900" y="4021548"/>
            <a:ext cx="2014022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1050" b="0" i="0" u="none" strike="noStrike" kern="1200" dirty="0">
              <a:solidFill>
                <a:schemeClr val="bg1"/>
              </a:solidFill>
              <a:effectLst/>
              <a:latin typeface="Auto 1 Lt LF" panose="020B0303040000020003"/>
              <a:ea typeface="+mn-ea"/>
              <a:cs typeface="+mn-cs"/>
            </a:endParaRPr>
          </a:p>
          <a:p>
            <a:pPr algn="l"/>
            <a:r>
              <a:rPr lang="en-US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Brojke</a:t>
            </a:r>
            <a:r>
              <a:rPr lang="en-US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za</a:t>
            </a:r>
            <a:r>
              <a:rPr lang="hr-HR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9 </a:t>
            </a:r>
            <a:r>
              <a:rPr lang="hr-HR" sz="105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mjeseci</a:t>
            </a:r>
            <a:r>
              <a:rPr lang="en-US" sz="105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202</a:t>
            </a:r>
            <a:r>
              <a:rPr lang="hr-HR" sz="105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</a:rPr>
              <a:t>5</a:t>
            </a:r>
            <a:r>
              <a:rPr lang="en-US" sz="105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. </a:t>
            </a:r>
            <a:r>
              <a:rPr lang="en-US" sz="1050" b="0" i="0" u="none" strike="noStrike" kern="1200" baseline="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godine</a:t>
            </a:r>
            <a:r>
              <a:rPr lang="en-US" sz="105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US" sz="1050" b="0" i="0" u="none" strike="noStrike" kern="1200" baseline="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kažu</a:t>
            </a:r>
            <a:r>
              <a:rPr lang="hr-HR" sz="105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</a:rPr>
              <a:t> sljedeće</a:t>
            </a:r>
            <a:r>
              <a:rPr lang="en-US" sz="105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:</a:t>
            </a:r>
            <a:endParaRPr lang="en-GB" sz="1050" b="0" i="0" u="none" strike="noStrike" kern="1200" dirty="0">
              <a:solidFill>
                <a:schemeClr val="bg1"/>
              </a:solidFill>
              <a:effectLst/>
              <a:latin typeface="Auto 1 Lt LF" panose="020B0303040000020003"/>
              <a:ea typeface="+mn-ea"/>
              <a:cs typeface="+mn-cs"/>
            </a:endParaRPr>
          </a:p>
          <a:p>
            <a:pPr algn="l"/>
            <a:r>
              <a:rPr lang="hr-HR" sz="240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183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objavljenih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volonterskih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aktivnosti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</a:p>
          <a:p>
            <a:pPr algn="l"/>
            <a:r>
              <a:rPr lang="hr-HR" sz="240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</a:rPr>
              <a:t>994 </a:t>
            </a:r>
            <a:r>
              <a:rPr lang="hr-HR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</a:rPr>
              <a:t>r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egistriranih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volontera/ki,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korisnika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Volonteke</a:t>
            </a:r>
            <a:endParaRPr lang="en-GB" sz="1050" b="0" i="0" u="none" strike="noStrike" kern="1200" dirty="0">
              <a:solidFill>
                <a:schemeClr val="bg1"/>
              </a:solidFill>
              <a:effectLst/>
              <a:latin typeface="Auto 1 Lt LF" panose="020B0303040000020003"/>
              <a:ea typeface="+mn-ea"/>
              <a:cs typeface="+mn-cs"/>
            </a:endParaRPr>
          </a:p>
          <a:p>
            <a:pPr algn="l"/>
            <a:r>
              <a:rPr lang="hr-HR" sz="105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</a:rPr>
              <a:t> 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uto 1 Lt LF" panose="020B0303040000020003" pitchFamily="34" charset="77"/>
                <a:ea typeface="+mn-ea"/>
                <a:cs typeface="+mn-cs"/>
              </a:rPr>
              <a:t>29 </a:t>
            </a:r>
            <a:r>
              <a:rPr lang="en-GB" sz="1050" b="0" i="0" u="none" strike="noStrike" kern="1200" baseline="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registriranih</a:t>
            </a:r>
            <a:r>
              <a:rPr lang="en-GB" sz="105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organizatora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volontiranja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,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korisnika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Volonteke</a:t>
            </a:r>
            <a:endParaRPr lang="en-GB" sz="1050" b="0" i="0" u="none" strike="noStrike" kern="1200" dirty="0">
              <a:solidFill>
                <a:schemeClr val="bg1"/>
              </a:solidFill>
              <a:effectLst/>
              <a:latin typeface="Auto 1 Lt LF" panose="020B0303040000020003"/>
              <a:ea typeface="+mn-ea"/>
              <a:cs typeface="+mn-cs"/>
            </a:endParaRPr>
          </a:p>
          <a:p>
            <a:pPr algn="l"/>
            <a:endParaRPr lang="hr-HR" sz="2000" b="0" i="0" u="none" strike="noStrike" kern="1200" baseline="0" dirty="0">
              <a:solidFill>
                <a:schemeClr val="bg1"/>
              </a:solidFill>
              <a:effectLst/>
              <a:latin typeface="Auto 1 Lt LF" panose="020B0303040000020003" pitchFamily="34" charset="77"/>
              <a:ea typeface="+mn-ea"/>
              <a:cs typeface="+mn-cs"/>
            </a:endParaRPr>
          </a:p>
          <a:p>
            <a:pPr algn="l"/>
            <a:r>
              <a:rPr lang="hr-HR" sz="2000" b="0" i="0" u="none" strike="noStrike" kern="1200" baseline="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</a:rPr>
              <a:t>1.426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posjeta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i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poziva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građana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VCZ info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servisu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te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informativnih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i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savjetodavnih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poziva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i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usluga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pruženih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organizatorima</a:t>
            </a:r>
            <a:r>
              <a:rPr lang="en-GB" sz="1050" b="0" i="0" u="none" strike="noStrike" kern="1200" dirty="0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 </a:t>
            </a:r>
            <a:r>
              <a:rPr lang="en-GB" sz="1050" b="0" i="0" u="none" strike="noStrike" kern="1200" dirty="0" err="1">
                <a:solidFill>
                  <a:schemeClr val="bg1"/>
                </a:solidFill>
                <a:effectLst/>
                <a:latin typeface="Auto 1 Lt LF" panose="020B0303040000020003"/>
                <a:ea typeface="+mn-ea"/>
                <a:cs typeface="+mn-cs"/>
              </a:rPr>
              <a:t>volontiranja</a:t>
            </a:r>
            <a:endParaRPr lang="en-GB" sz="1050" b="0" i="0" u="none" strike="noStrike" kern="1200" dirty="0">
              <a:solidFill>
                <a:schemeClr val="bg1"/>
              </a:solidFill>
              <a:effectLst/>
              <a:latin typeface="Auto 1 Lt LF" panose="020B0303040000020003"/>
              <a:ea typeface="+mn-ea"/>
              <a:cs typeface="+mn-cs"/>
            </a:endParaRPr>
          </a:p>
          <a:p>
            <a:pPr algn="just"/>
            <a:endParaRPr lang="en-GB" sz="1050" b="0" i="0" u="none" strike="noStrike" kern="1200" dirty="0">
              <a:solidFill>
                <a:schemeClr val="bg1"/>
              </a:solidFill>
              <a:effectLst/>
              <a:latin typeface="Auto 1 Lt LF" panose="020B0303040000020003" pitchFamily="34" charset="77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872566-1772-1C47-B9B4-CCCB7B6934AF}"/>
              </a:ext>
            </a:extLst>
          </p:cNvPr>
          <p:cNvSpPr txBox="1"/>
          <p:nvPr userDrawn="1"/>
        </p:nvSpPr>
        <p:spPr>
          <a:xfrm>
            <a:off x="4265385" y="7705395"/>
            <a:ext cx="2006600" cy="1469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b="1" i="0" u="none" strike="noStrike" kern="1200" dirty="0">
                <a:solidFill>
                  <a:schemeClr val="bg1"/>
                </a:solidFill>
                <a:effectLst/>
                <a:latin typeface="Auto 1 Lt LF" panose="020B0303040000020003" pitchFamily="34" charset="77"/>
                <a:ea typeface="+mn-ea"/>
                <a:cs typeface="+mn-cs"/>
              </a:rPr>
              <a:t>PROMOCIJA</a:t>
            </a:r>
            <a:endParaRPr lang="en-GB" sz="1050" b="0" i="0" u="none" strike="noStrike" kern="1200" dirty="0">
              <a:solidFill>
                <a:schemeClr val="bg1"/>
              </a:solidFill>
              <a:effectLst/>
              <a:latin typeface="Auto 1 Lt LF" panose="020B0303040000020003" pitchFamily="34" charset="77"/>
              <a:ea typeface="+mn-ea"/>
              <a:cs typeface="+mn-cs"/>
            </a:endParaRPr>
          </a:p>
          <a:p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Pratite nas na društvenim mrežama – u</a:t>
            </a:r>
            <a:r>
              <a:rPr lang="hr-HR" sz="1050" b="0" i="0" kern="1200" baseline="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prvoj polovici </a:t>
            </a:r>
            <a:r>
              <a:rPr lang="en-US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202</a:t>
            </a:r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5</a:t>
            </a:r>
            <a:r>
              <a:rPr lang="en-US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. </a:t>
            </a:r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na </a:t>
            </a:r>
            <a:r>
              <a:rPr lang="hr-HR" sz="1050" b="0" i="0" u="sng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  <a:hlinkClick r:id="rId5"/>
              </a:rPr>
              <a:t>Facebooku</a:t>
            </a:r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oglasili smo se 91  puta, </a:t>
            </a:r>
            <a:r>
              <a:rPr lang="en-US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a </a:t>
            </a:r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na </a:t>
            </a:r>
            <a:r>
              <a:rPr lang="hr-HR" sz="1050" b="0" i="0" u="sng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  <a:hlinkClick r:id="rId6"/>
              </a:rPr>
              <a:t>Instagramu</a:t>
            </a:r>
            <a:r>
              <a:rPr lang="en-US" sz="1050" b="0" i="0" u="none" kern="1200" baseline="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80 </a:t>
            </a:r>
            <a:r>
              <a:rPr lang="en-US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puta</a:t>
            </a:r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. </a:t>
            </a:r>
            <a:r>
              <a:rPr lang="en-US" sz="1050" b="0" i="0" kern="1200" dirty="0" err="1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Aktivni</a:t>
            </a:r>
            <a:r>
              <a:rPr lang="en-US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US" sz="1050" b="0" i="0" kern="1200" dirty="0" err="1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smo</a:t>
            </a:r>
            <a:r>
              <a:rPr lang="en-US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US" sz="1050" b="0" i="0" kern="1200" dirty="0" err="1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i</a:t>
            </a:r>
            <a:r>
              <a:rPr lang="en-US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na </a:t>
            </a:r>
            <a:r>
              <a:rPr lang="hr-HR" sz="1050" b="0" i="0" u="sng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  <a:hlinkClick r:id="rId7"/>
              </a:rPr>
              <a:t>LinkedInu</a:t>
            </a:r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, </a:t>
            </a:r>
            <a:r>
              <a:rPr lang="en-US" sz="1050" b="0" i="0" kern="1200" dirty="0" err="1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škicnite</a:t>
            </a:r>
            <a:r>
              <a:rPr lang="en-US" sz="1050" b="0" i="0" kern="1200" baseline="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en-US" sz="1050" b="0" i="0" kern="1200" baseline="0" dirty="0" err="1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nas</a:t>
            </a:r>
            <a:r>
              <a:rPr lang="en-US" sz="1050" b="0" i="0" kern="1200" baseline="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</a:t>
            </a:r>
            <a:r>
              <a:rPr lang="hr-HR" sz="1050" b="0" i="0" kern="1200" dirty="0">
                <a:solidFill>
                  <a:schemeClr val="bg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i tamo! </a:t>
            </a:r>
            <a:endParaRPr lang="en-GB" sz="1050" b="0" i="0" u="none" strike="noStrike" kern="1200" dirty="0">
              <a:solidFill>
                <a:schemeClr val="bg1"/>
              </a:solidFill>
              <a:effectLst/>
              <a:latin typeface="Auto 1 Lt LF" panose="020B0303040000020003" pitchFamily="34" charset="0"/>
              <a:ea typeface="+mn-ea"/>
              <a:cs typeface="+mn-cs"/>
            </a:endParaRPr>
          </a:p>
          <a:p>
            <a:pPr algn="just"/>
            <a:endParaRPr lang="en-GB" sz="1050" b="0" i="0" u="none" strike="noStrike" kern="1200" dirty="0">
              <a:solidFill>
                <a:schemeClr val="bg1"/>
              </a:solidFill>
              <a:effectLst/>
              <a:latin typeface="Auto 1 Lt LF" panose="020B0303040000020003" pitchFamily="34" charset="77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DDB128-2F46-66B5-627F-168F314F7AE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27435" y="6965332"/>
            <a:ext cx="1466309" cy="19550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BC64C46-542F-A64F-9B69-99D43DECADBD}"/>
              </a:ext>
            </a:extLst>
          </p:cNvPr>
          <p:cNvSpPr txBox="1"/>
          <p:nvPr userDrawn="1"/>
        </p:nvSpPr>
        <p:spPr>
          <a:xfrm>
            <a:off x="434078" y="4452146"/>
            <a:ext cx="354171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457200" rtl="0" eaLnBrk="1" latinLnBrk="0" hangingPunct="1">
              <a:buNone/>
            </a:pPr>
            <a:r>
              <a:rPr lang="hr-HR" sz="1200" b="0" i="0" kern="1200" noProof="0" dirty="0">
                <a:solidFill>
                  <a:schemeClr val="tx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Tijekom kolovoza i rujna proveli smo promotivnu kampanju u suradnji s tvrtkom B1 Media. Na čak 132 ekrana u brojnim fitness centrima i teretanama te na 40 lokacija domova zdravlja u Zagrebu promovirano je volonterstvo putem digitalnih ekrana, uz poziv građanima da se uključe u volontiranje. Ovom kampanjom željeli smo doprijeti do što većeg broja sugrađana i predstaviti im mogućnosti volontiranja, ali i promovirati našu </a:t>
            </a:r>
            <a:r>
              <a:rPr lang="hr-HR" sz="1200" b="0" i="0" kern="1200" noProof="0" dirty="0" err="1">
                <a:solidFill>
                  <a:schemeClr val="tx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Volonteku</a:t>
            </a:r>
            <a:r>
              <a:rPr lang="hr-HR" sz="1200" b="0" i="0" kern="1200" noProof="0" dirty="0">
                <a:solidFill>
                  <a:schemeClr val="tx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kao mjesto gdje svi zainteresirani mogu pronaći svoje volonterske prilike. Hvala od srca tvrtki B1 Media što su pro </a:t>
            </a:r>
            <a:r>
              <a:rPr lang="hr-HR" sz="1200" b="0" i="0" kern="1200" noProof="0" dirty="0" err="1">
                <a:solidFill>
                  <a:schemeClr val="tx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bono</a:t>
            </a:r>
            <a:r>
              <a:rPr lang="hr-HR" sz="1200" b="0" i="0" kern="1200" noProof="0" dirty="0">
                <a:solidFill>
                  <a:schemeClr val="tx1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sudjelovali u kampanji i na taj način podržali rad VCZ-a.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1161DA-843C-1000-5FAE-BC90B453D5E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121890" y="7475868"/>
            <a:ext cx="1940965" cy="144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5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DA95269-468E-0147-B9BC-74010F53D819}"/>
              </a:ext>
            </a:extLst>
          </p:cNvPr>
          <p:cNvCxnSpPr>
            <a:cxnSpLocks/>
          </p:cNvCxnSpPr>
          <p:nvPr userDrawn="1"/>
        </p:nvCxnSpPr>
        <p:spPr>
          <a:xfrm>
            <a:off x="471487" y="4305300"/>
            <a:ext cx="5915025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798EB0-BAFC-7F43-964B-9C5FF5CACDC9}"/>
              </a:ext>
            </a:extLst>
          </p:cNvPr>
          <p:cNvCxnSpPr>
            <a:cxnSpLocks/>
          </p:cNvCxnSpPr>
          <p:nvPr userDrawn="1"/>
        </p:nvCxnSpPr>
        <p:spPr>
          <a:xfrm>
            <a:off x="492917" y="6756400"/>
            <a:ext cx="5915025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DF844AB-55D1-6C43-8E51-5A4DD720A854}"/>
              </a:ext>
            </a:extLst>
          </p:cNvPr>
          <p:cNvSpPr txBox="1"/>
          <p:nvPr userDrawn="1"/>
        </p:nvSpPr>
        <p:spPr>
          <a:xfrm>
            <a:off x="471487" y="1540123"/>
            <a:ext cx="29926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600" b="1" i="0" cap="all" dirty="0">
              <a:solidFill>
                <a:srgbClr val="BE0A0A"/>
              </a:solidFill>
              <a:effectLst/>
              <a:latin typeface="Auto 1 Lt LF" panose="020B0303040000020003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600" b="1" kern="1200" dirty="0">
                <a:solidFill>
                  <a:srgbClr val="C00000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Održane 2 volonterske akcije</a:t>
            </a:r>
            <a:r>
              <a:rPr lang="pl-PL" sz="1600" b="1" i="0" cap="all" dirty="0">
                <a:solidFill>
                  <a:srgbClr val="BE0A0A"/>
                </a:solidFill>
                <a:effectLst/>
                <a:latin typeface="Auto 1 Lt LF" panose="020B0303040000020003" pitchFamily="34" charset="0"/>
              </a:rPr>
              <a:t> </a:t>
            </a:r>
          </a:p>
          <a:p>
            <a:pPr algn="just"/>
            <a:r>
              <a:rPr lang="en-GB" sz="1200" dirty="0">
                <a:latin typeface="Auto 1 Lt LF" panose="020B0303040000020003"/>
              </a:rPr>
              <a:t>U </a:t>
            </a:r>
            <a:r>
              <a:rPr lang="en-GB" sz="1200" dirty="0" err="1">
                <a:latin typeface="Auto 1 Lt LF" panose="020B0303040000020003"/>
              </a:rPr>
              <a:t>proteklom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razdoblju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organizirali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smo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b="0" dirty="0" err="1">
                <a:latin typeface="Auto 1 Lt LF" panose="020B0303040000020003"/>
              </a:rPr>
              <a:t>dvije</a:t>
            </a:r>
            <a:r>
              <a:rPr lang="en-GB" sz="1200" b="0" dirty="0">
                <a:latin typeface="Auto 1 Lt LF" panose="020B0303040000020003"/>
              </a:rPr>
              <a:t> </a:t>
            </a:r>
            <a:r>
              <a:rPr lang="en-GB" sz="1200" b="0" dirty="0" err="1">
                <a:latin typeface="Auto 1 Lt LF" panose="020B0303040000020003"/>
              </a:rPr>
              <a:t>volonterske</a:t>
            </a:r>
            <a:r>
              <a:rPr lang="en-GB" sz="1200" b="0" dirty="0">
                <a:latin typeface="Auto 1 Lt LF" panose="020B0303040000020003"/>
              </a:rPr>
              <a:t> </a:t>
            </a:r>
            <a:r>
              <a:rPr lang="en-GB" sz="1200" b="0" dirty="0" err="1">
                <a:latin typeface="Auto 1 Lt LF" panose="020B0303040000020003"/>
              </a:rPr>
              <a:t>akcije</a:t>
            </a:r>
            <a:r>
              <a:rPr lang="en-GB" sz="1200" b="0" dirty="0">
                <a:latin typeface="Auto 1 Lt LF" panose="020B0303040000020003"/>
              </a:rPr>
              <a:t> </a:t>
            </a:r>
            <a:r>
              <a:rPr lang="en-GB" sz="1200" dirty="0">
                <a:latin typeface="Auto 1 Lt LF" panose="020B0303040000020003"/>
              </a:rPr>
              <a:t>u </a:t>
            </a:r>
            <a:r>
              <a:rPr lang="en-GB" sz="1200" dirty="0" err="1">
                <a:latin typeface="Auto 1 Lt LF" panose="020B0303040000020003"/>
              </a:rPr>
              <a:t>suradnji</a:t>
            </a:r>
            <a:r>
              <a:rPr lang="en-GB" sz="1200" dirty="0">
                <a:latin typeface="Auto 1 Lt LF" panose="020B0303040000020003"/>
              </a:rPr>
              <a:t> s </a:t>
            </a:r>
            <a:r>
              <a:rPr lang="en-GB" sz="1200" dirty="0" err="1">
                <a:latin typeface="Auto 1 Lt LF" panose="020B0303040000020003"/>
              </a:rPr>
              <a:t>poslovnim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sektorom</a:t>
            </a:r>
            <a:r>
              <a:rPr lang="en-GB" sz="1200" dirty="0">
                <a:latin typeface="Auto 1 Lt LF" panose="020B0303040000020003"/>
              </a:rPr>
              <a:t>! </a:t>
            </a:r>
            <a:r>
              <a:rPr lang="en-GB" sz="1200" dirty="0" err="1">
                <a:latin typeface="Auto 1 Lt LF" panose="020B0303040000020003"/>
              </a:rPr>
              <a:t>Zajedno</a:t>
            </a:r>
            <a:r>
              <a:rPr lang="en-GB" sz="1200" dirty="0">
                <a:latin typeface="Auto 1 Lt LF" panose="020B0303040000020003"/>
              </a:rPr>
              <a:t> s </a:t>
            </a:r>
            <a:r>
              <a:rPr lang="en-GB" sz="1200" dirty="0" err="1">
                <a:latin typeface="Auto 1 Lt LF" panose="020B0303040000020003"/>
              </a:rPr>
              <a:t>volonterima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posjetili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smo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ustanove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uređivali</a:t>
            </a:r>
            <a:r>
              <a:rPr lang="en-GB" sz="1200" dirty="0">
                <a:latin typeface="Auto 1 Lt LF" panose="020B0303040000020003"/>
              </a:rPr>
              <a:t> pro</a:t>
            </a:r>
            <a:r>
              <a:rPr lang="hr-HR" sz="1200" dirty="0">
                <a:latin typeface="Auto 1 Lt LF" panose="020B0303040000020003"/>
              </a:rPr>
              <a:t>s</a:t>
            </a:r>
            <a:r>
              <a:rPr lang="en-GB" sz="1200" dirty="0">
                <a:latin typeface="Auto 1 Lt LF" panose="020B0303040000020003"/>
              </a:rPr>
              <a:t>tor</a:t>
            </a:r>
            <a:r>
              <a:rPr lang="hr-HR" sz="1200" dirty="0"/>
              <a:t> -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čistili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okoliš</a:t>
            </a:r>
            <a:r>
              <a:rPr lang="en-GB" sz="1200" dirty="0">
                <a:latin typeface="Auto 1 Lt LF" panose="020B0303040000020003"/>
              </a:rPr>
              <a:t>, </a:t>
            </a:r>
            <a:r>
              <a:rPr lang="en-GB" sz="1200" dirty="0" err="1">
                <a:latin typeface="Auto 1 Lt LF" panose="020B0303040000020003"/>
              </a:rPr>
              <a:t>plijevili</a:t>
            </a:r>
            <a:r>
              <a:rPr lang="en-GB" sz="1200" dirty="0">
                <a:latin typeface="Auto 1 Lt LF" panose="020B0303040000020003"/>
              </a:rPr>
              <a:t>, </a:t>
            </a:r>
            <a:r>
              <a:rPr lang="en-GB" sz="1200" dirty="0" err="1">
                <a:latin typeface="Auto 1 Lt LF" panose="020B0303040000020003"/>
              </a:rPr>
              <a:t>bojili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zidove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hr-HR" sz="1200" dirty="0"/>
              <a:t>vanjske sprave i klupice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te</a:t>
            </a:r>
            <a:r>
              <a:rPr lang="en-GB" sz="1200" dirty="0">
                <a:latin typeface="Auto 1 Lt LF" panose="020B0303040000020003"/>
              </a:rPr>
              <a:t> se </a:t>
            </a:r>
            <a:r>
              <a:rPr lang="en-GB" sz="1200" dirty="0" err="1">
                <a:latin typeface="Auto 1 Lt LF" panose="020B0303040000020003"/>
              </a:rPr>
              <a:t>družili</a:t>
            </a:r>
            <a:r>
              <a:rPr lang="en-GB" sz="1200" dirty="0">
                <a:latin typeface="Auto 1 Lt LF" panose="020B0303040000020003"/>
              </a:rPr>
              <a:t> s </a:t>
            </a:r>
            <a:r>
              <a:rPr lang="en-GB" sz="1200" dirty="0" err="1">
                <a:latin typeface="Auto 1 Lt LF" panose="020B0303040000020003"/>
              </a:rPr>
              <a:t>korisnicima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kroz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kreativne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zabavne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aktivnosti</a:t>
            </a:r>
            <a:r>
              <a:rPr lang="en-GB" sz="1200" dirty="0">
                <a:latin typeface="Auto 1 Lt LF" panose="020B0303040000020003"/>
              </a:rPr>
              <a:t>.</a:t>
            </a:r>
          </a:p>
          <a:p>
            <a:pPr algn="just"/>
            <a:r>
              <a:rPr lang="en-GB" sz="1200" dirty="0">
                <a:latin typeface="Auto 1 Lt LF" panose="020B0303040000020003"/>
              </a:rPr>
              <a:t>Veliko </a:t>
            </a:r>
            <a:r>
              <a:rPr lang="en-GB" sz="1200" dirty="0" err="1">
                <a:latin typeface="Auto 1 Lt LF" panose="020B0303040000020003"/>
              </a:rPr>
              <a:t>hvala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svim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tvrtkama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volonterima</a:t>
            </a:r>
            <a:r>
              <a:rPr lang="en-GB" sz="1200" dirty="0">
                <a:latin typeface="Auto 1 Lt LF" panose="020B0303040000020003"/>
              </a:rPr>
              <a:t> koji </a:t>
            </a:r>
            <a:r>
              <a:rPr lang="en-GB" sz="1200" dirty="0" err="1">
                <a:latin typeface="Auto 1 Lt LF" panose="020B0303040000020003"/>
              </a:rPr>
              <a:t>su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svojim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angažmanom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doprinijeli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zajednici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izdvojili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svoje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vrijeme</a:t>
            </a:r>
            <a:r>
              <a:rPr lang="en-GB" sz="1200" dirty="0">
                <a:latin typeface="Auto 1 Lt LF" panose="020B0303040000020003"/>
              </a:rPr>
              <a:t> da </a:t>
            </a:r>
            <a:r>
              <a:rPr lang="en-GB" sz="1200" dirty="0" err="1">
                <a:latin typeface="Auto 1 Lt LF" panose="020B0303040000020003"/>
              </a:rPr>
              <a:t>zajedno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uljepšamo</a:t>
            </a:r>
            <a:r>
              <a:rPr lang="en-GB" sz="1200" dirty="0">
                <a:latin typeface="Auto 1 Lt LF" panose="020B0303040000020003"/>
              </a:rPr>
              <a:t> dan </a:t>
            </a:r>
            <a:r>
              <a:rPr lang="en-GB" sz="1200" dirty="0" err="1">
                <a:latin typeface="Auto 1 Lt LF" panose="020B0303040000020003"/>
              </a:rPr>
              <a:t>drugima</a:t>
            </a:r>
            <a:r>
              <a:rPr lang="en-GB" sz="1200" dirty="0">
                <a:latin typeface="Auto 1 Lt LF" panose="020B0303040000020003"/>
              </a:rPr>
              <a:t>!</a:t>
            </a:r>
          </a:p>
          <a:p>
            <a:pPr algn="just">
              <a:buNone/>
            </a:pPr>
            <a:endParaRPr lang="hr-HR" sz="1200" baseline="0" noProof="0" dirty="0">
              <a:effectLst/>
              <a:latin typeface="Auto 1 Lt LF" panose="020B030304000002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582CFF-954B-1A45-AD6F-E6DA782FC776}"/>
              </a:ext>
            </a:extLst>
          </p:cNvPr>
          <p:cNvSpPr txBox="1"/>
          <p:nvPr userDrawn="1"/>
        </p:nvSpPr>
        <p:spPr>
          <a:xfrm>
            <a:off x="3610301" y="4373503"/>
            <a:ext cx="2870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hr-HR" sz="1600" b="1" kern="1200" dirty="0" err="1">
                <a:solidFill>
                  <a:srgbClr val="C00000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Volonterijada</a:t>
            </a:r>
            <a:r>
              <a:rPr lang="hr-HR" sz="1600" b="1" kern="1200" dirty="0">
                <a:solidFill>
                  <a:srgbClr val="C00000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 VCZ-a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F15C76-53F5-0B41-B42F-81A77D266C22}"/>
              </a:ext>
            </a:extLst>
          </p:cNvPr>
          <p:cNvSpPr txBox="1"/>
          <p:nvPr userDrawn="1"/>
        </p:nvSpPr>
        <p:spPr>
          <a:xfrm>
            <a:off x="436358" y="6772622"/>
            <a:ext cx="319893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600" b="1" kern="1200" dirty="0">
                <a:solidFill>
                  <a:srgbClr val="C00000"/>
                </a:solidFill>
                <a:effectLst/>
                <a:latin typeface="Auto 1 Lt LF" panose="020B0303040000020003" pitchFamily="34" charset="0"/>
                <a:ea typeface="+mn-ea"/>
                <a:cs typeface="+mn-cs"/>
              </a:rPr>
              <a:t>Najava Konferencije o volontiranju zaposlenika</a:t>
            </a:r>
          </a:p>
          <a:p>
            <a:pPr algn="just"/>
            <a:r>
              <a:rPr lang="en-GB" sz="1200" dirty="0" err="1">
                <a:latin typeface="Auto 1 Lt LF" panose="020B0303040000020003"/>
              </a:rPr>
              <a:t>Pozivamo</a:t>
            </a:r>
            <a:r>
              <a:rPr lang="en-GB" sz="1200" dirty="0">
                <a:latin typeface="Auto 1 Lt LF" panose="020B0303040000020003"/>
              </a:rPr>
              <a:t> vas</a:t>
            </a:r>
            <a:r>
              <a:rPr lang="hr-HR" sz="1200" dirty="0">
                <a:latin typeface="Auto 1 Lt LF" panose="020B0303040000020003"/>
              </a:rPr>
              <a:t> dana 29.10.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na</a:t>
            </a:r>
            <a:r>
              <a:rPr lang="en-GB" sz="1200" dirty="0">
                <a:latin typeface="Auto 1 Lt LF" panose="020B0303040000020003"/>
              </a:rPr>
              <a:t> 8. </a:t>
            </a:r>
            <a:r>
              <a:rPr lang="en-GB" sz="1200" dirty="0" err="1">
                <a:latin typeface="Auto 1 Lt LF" panose="020B0303040000020003"/>
              </a:rPr>
              <a:t>Nacionalnu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konferenciju</a:t>
            </a:r>
            <a:r>
              <a:rPr lang="en-GB" sz="1200" dirty="0">
                <a:latin typeface="Auto 1 Lt LF" panose="020B0303040000020003"/>
              </a:rPr>
              <a:t> o </a:t>
            </a:r>
            <a:r>
              <a:rPr lang="en-GB" sz="1200" dirty="0" err="1">
                <a:latin typeface="Auto 1 Lt LF" panose="020B0303040000020003"/>
              </a:rPr>
              <a:t>volontiranju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zaposlenika</a:t>
            </a:r>
            <a:r>
              <a:rPr lang="hr-HR" sz="1200" dirty="0">
                <a:latin typeface="Auto 1 Lt LF" panose="020B0303040000020003"/>
              </a:rPr>
              <a:t> </a:t>
            </a:r>
            <a:r>
              <a:rPr lang="hr-HR" sz="1200" dirty="0"/>
              <a:t>pod nazivom</a:t>
            </a:r>
            <a:r>
              <a:rPr lang="en-GB" sz="1200" dirty="0">
                <a:latin typeface="Auto 1 Lt LF" panose="020B0303040000020003"/>
              </a:rPr>
              <a:t> „</a:t>
            </a:r>
            <a:r>
              <a:rPr lang="en-GB" sz="1200" dirty="0" err="1">
                <a:latin typeface="Auto 1 Lt LF" panose="020B0303040000020003"/>
              </a:rPr>
              <a:t>Volontiranje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zaposlenika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kao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dio</a:t>
            </a:r>
            <a:r>
              <a:rPr lang="en-GB" sz="1200" dirty="0">
                <a:latin typeface="Auto 1 Lt LF" panose="020B0303040000020003"/>
              </a:rPr>
              <a:t> ESG </a:t>
            </a:r>
            <a:r>
              <a:rPr lang="en-GB" sz="1200" dirty="0" err="1">
                <a:latin typeface="Auto 1 Lt LF" panose="020B0303040000020003"/>
              </a:rPr>
              <a:t>strategije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digitalne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transformacije</a:t>
            </a:r>
            <a:r>
              <a:rPr lang="en-GB" sz="1200" dirty="0">
                <a:latin typeface="Auto 1 Lt LF" panose="020B0303040000020003"/>
              </a:rPr>
              <a:t>“. </a:t>
            </a:r>
            <a:r>
              <a:rPr lang="en-GB" sz="1200" dirty="0" err="1">
                <a:latin typeface="Auto 1 Lt LF" panose="020B0303040000020003"/>
              </a:rPr>
              <a:t>Sudjelovanje</a:t>
            </a:r>
            <a:r>
              <a:rPr lang="en-GB" sz="1200" dirty="0">
                <a:latin typeface="Auto 1 Lt LF" panose="020B0303040000020003"/>
              </a:rPr>
              <a:t> je </a:t>
            </a:r>
            <a:r>
              <a:rPr lang="en-GB" sz="1200" dirty="0" err="1">
                <a:latin typeface="Auto 1 Lt LF" panose="020B0303040000020003"/>
              </a:rPr>
              <a:t>besplatno</a:t>
            </a:r>
            <a:r>
              <a:rPr lang="en-GB" sz="1200" dirty="0">
                <a:latin typeface="Auto 1 Lt LF" panose="020B0303040000020003"/>
              </a:rPr>
              <a:t>, a </a:t>
            </a:r>
            <a:r>
              <a:rPr lang="en-GB" sz="1200" dirty="0" err="1">
                <a:latin typeface="Auto 1 Lt LF" panose="020B0303040000020003"/>
              </a:rPr>
              <a:t>prijave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su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moguće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putem</a:t>
            </a:r>
            <a:r>
              <a:rPr lang="hr-HR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  <a:hlinkClick r:id="rId3"/>
              </a:rPr>
              <a:t>linka</a:t>
            </a:r>
            <a:r>
              <a:rPr lang="hr-HR" sz="1200" dirty="0"/>
              <a:t>. Konferencija će se održati o</a:t>
            </a:r>
            <a:r>
              <a:rPr lang="en-GB" sz="1200" dirty="0" err="1">
                <a:latin typeface="Auto 1 Lt LF" panose="020B0303040000020003"/>
              </a:rPr>
              <a:t>nline</a:t>
            </a:r>
            <a:r>
              <a:rPr lang="hr-HR" sz="1200" dirty="0">
                <a:latin typeface="Auto 1 Lt LF" panose="020B0303040000020003"/>
              </a:rPr>
              <a:t> putem,</a:t>
            </a:r>
            <a:r>
              <a:rPr lang="en-GB" sz="1200" dirty="0">
                <a:latin typeface="Auto 1 Lt LF" panose="020B0303040000020003"/>
              </a:rPr>
              <a:t> od 13:00 do 16:00</a:t>
            </a:r>
            <a:r>
              <a:rPr lang="hr-HR" sz="1200" dirty="0">
                <a:latin typeface="Auto 1 Lt LF" panose="020B0303040000020003"/>
              </a:rPr>
              <a:t>h</a:t>
            </a:r>
            <a:r>
              <a:rPr lang="en-GB" sz="1200" dirty="0">
                <a:latin typeface="Auto 1 Lt LF" panose="020B0303040000020003"/>
              </a:rPr>
              <a:t>.</a:t>
            </a:r>
            <a:r>
              <a:rPr lang="hr-HR" sz="1200" dirty="0"/>
              <a:t> </a:t>
            </a:r>
            <a:r>
              <a:rPr lang="en-GB" sz="1200" dirty="0" err="1">
                <a:latin typeface="Auto 1 Lt LF" panose="020B0303040000020003"/>
              </a:rPr>
              <a:t>Zahvaljujemo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našem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generalnom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sponzoru</a:t>
            </a:r>
            <a:r>
              <a:rPr lang="en-GB" sz="1200" dirty="0">
                <a:latin typeface="Auto 1 Lt LF" panose="020B0303040000020003"/>
              </a:rPr>
              <a:t> Coca–Cola HBC Hrvatska </a:t>
            </a:r>
            <a:r>
              <a:rPr lang="en-GB" sz="1200" dirty="0" err="1">
                <a:latin typeface="Auto 1 Lt LF" panose="020B0303040000020003"/>
              </a:rPr>
              <a:t>i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podržavateljima</a:t>
            </a:r>
            <a:r>
              <a:rPr lang="en-GB" sz="1200" dirty="0">
                <a:latin typeface="Auto 1 Lt LF" panose="020B0303040000020003"/>
              </a:rPr>
              <a:t> </a:t>
            </a:r>
            <a:r>
              <a:rPr lang="en-GB" sz="1200" dirty="0" err="1">
                <a:latin typeface="Auto 1 Lt LF" panose="020B0303040000020003"/>
              </a:rPr>
              <a:t>konferencije</a:t>
            </a:r>
            <a:r>
              <a:rPr lang="en-GB" sz="1200" dirty="0">
                <a:latin typeface="Auto 1 Lt LF" panose="020B0303040000020003"/>
              </a:rPr>
              <a:t>: </a:t>
            </a:r>
            <a:r>
              <a:rPr lang="hr-HR" sz="1200" dirty="0">
                <a:latin typeface="Auto 1 Lt LF" panose="020B0303040000020003"/>
              </a:rPr>
              <a:t>HT, PBZ, </a:t>
            </a:r>
            <a:r>
              <a:rPr lang="en-GB" sz="1200" dirty="0">
                <a:latin typeface="Auto 1 Lt LF" panose="020B0303040000020003"/>
              </a:rPr>
              <a:t>Span </a:t>
            </a:r>
            <a:r>
              <a:rPr lang="en-GB" sz="1200" dirty="0" err="1">
                <a:latin typeface="Auto 1 Lt LF" panose="020B0303040000020003"/>
              </a:rPr>
              <a:t>i</a:t>
            </a:r>
            <a:r>
              <a:rPr lang="en-GB" sz="1200" dirty="0">
                <a:latin typeface="Auto 1 Lt LF" panose="020B0303040000020003"/>
              </a:rPr>
              <a:t> Wiener </a:t>
            </a:r>
            <a:r>
              <a:rPr lang="en-GB" sz="1200" dirty="0" err="1">
                <a:latin typeface="Auto 1 Lt LF" panose="020B0303040000020003"/>
              </a:rPr>
              <a:t>osiguranje</a:t>
            </a:r>
            <a:r>
              <a:rPr lang="en-GB" sz="1200" dirty="0">
                <a:latin typeface="Auto 1 Lt LF" panose="020B0303040000020003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effectLst/>
              <a:latin typeface="Auto 1 Lt LF" panose="020B030304000002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7D2A9A-B217-0C95-15AD-B27F28AA66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25635" y="1854201"/>
            <a:ext cx="2799370" cy="20995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8F2033-7995-3F6C-EEF7-A3FE8C7193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19748" y="4519335"/>
            <a:ext cx="2940525" cy="2060209"/>
          </a:xfrm>
          <a:prstGeom prst="rect">
            <a:avLst/>
          </a:prstGeom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DE9A2286-6FCF-D6B2-34A7-1AF5AB9B0F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89676" y="4681671"/>
            <a:ext cx="2814174" cy="20313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Ovogodišnju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Volonterijadu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proveli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smo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u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odličnoj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atmosferi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s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volonterima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hr-H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Segoe UI Historic" panose="020B0502040204020203" pitchFamily="34" charset="0"/>
              </a:rPr>
              <a:t>INE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našim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sugrađanima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, koji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su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zajedničkim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snagama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uljepšali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osvježili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prostor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dječje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sportske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dvorane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.</a:t>
            </a:r>
            <a:r>
              <a:rPr kumimoji="0" lang="hr-HR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+mn-lt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Veliko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hvala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dragoj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Ani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iz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Green Witch Kitchen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na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zdravom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ukusnom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doručku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,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sjajnoj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INI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na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kontinuiranoj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podršci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,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našoj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fotografkinji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Janet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na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predivnim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fotografijama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te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svim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volonterima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koji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su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nam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se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pridružili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s nama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proslavili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još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jednu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80809"/>
                </a:solidFill>
                <a:effectLst/>
                <a:latin typeface="Auto 1 Lt LF" panose="020B0303040000020003"/>
                <a:cs typeface="Segoe UI Historic" panose="020B0502040204020203" pitchFamily="34" charset="0"/>
              </a:rPr>
              <a:t>Volonterijadu</a:t>
            </a:r>
            <a:r>
              <a:rPr kumimoji="0" lang="hr-HR" altLang="en-US" sz="1100" b="0" i="0" u="none" strike="noStrike" cap="none" normalizeH="0" baseline="0" dirty="0">
                <a:ln>
                  <a:noFill/>
                </a:ln>
                <a:solidFill>
                  <a:srgbClr val="080809"/>
                </a:solidFill>
                <a:effectLst/>
                <a:latin typeface="+mn-lt"/>
                <a:cs typeface="Segoe UI Historic" panose="020B0502040204020203" pitchFamily="34" charset="0"/>
              </a:rPr>
              <a:t> kojom slavimo sve volontere i volonterke i njihove uspjehe!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uto 1 Lt LF" panose="020B0303040000020003"/>
            </a:endParaRPr>
          </a:p>
        </p:txBody>
      </p:sp>
      <p:pic>
        <p:nvPicPr>
          <p:cNvPr id="1030" name="Picture 6" descr="🥰">
            <a:extLst>
              <a:ext uri="{FF2B5EF4-FFF2-40B4-BE49-F238E27FC236}">
                <a16:creationId xmlns:a16="http://schemas.microsoft.com/office/drawing/2014/main" id="{5C8785C2-609C-AFC3-0752-E41D86F5D3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888" y="-16827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1ED801-21CD-8039-B59E-33B69BB2548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610301" y="6951111"/>
            <a:ext cx="2714704" cy="180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2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14768-E823-7049-842C-BE8C4BB75003}" type="datetimeFigureOut">
              <a:rPr lang="en-HR" smtClean="0"/>
              <a:t>10/07/2025</a:t>
            </a:fld>
            <a:endParaRPr lang="en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D2568-7E4C-D846-B624-B2BA7C258091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5023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4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1C51-7208-AD47-9E20-B59A411328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5782999"/>
            <a:ext cx="5829300" cy="812272"/>
          </a:xfrm>
        </p:spPr>
        <p:txBody>
          <a:bodyPr/>
          <a:lstStyle/>
          <a:p>
            <a:r>
              <a:rPr lang="en-US" dirty="0"/>
              <a:t>1</a:t>
            </a:r>
            <a:r>
              <a:rPr lang="hr-HR" dirty="0"/>
              <a:t>8</a:t>
            </a:r>
            <a:r>
              <a:rPr lang="hr-HR" b="1"/>
              <a:t>. </a:t>
            </a:r>
            <a:r>
              <a:rPr lang="hr-HR" b="1" dirty="0"/>
              <a:t>Bilten - III. kvartal 2025.</a:t>
            </a:r>
            <a:br>
              <a:rPr lang="en-US" dirty="0"/>
            </a:br>
            <a:endParaRPr lang="en-HR" dirty="0"/>
          </a:p>
        </p:txBody>
      </p:sp>
    </p:spTree>
    <p:extLst>
      <p:ext uri="{BB962C8B-B14F-4D97-AF65-F5344CB8AC3E}">
        <p14:creationId xmlns:p14="http://schemas.microsoft.com/office/powerpoint/2010/main" val="395860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581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11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Office PowerPoint</Application>
  <PresentationFormat>A4 Paper (210x297 mm)</PresentationFormat>
  <Paragraphs>3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Auto 1 Lt LF</vt:lpstr>
      <vt:lpstr>Calibri</vt:lpstr>
      <vt:lpstr>Calibri Light</vt:lpstr>
      <vt:lpstr>Office Theme</vt:lpstr>
      <vt:lpstr>18. Bilten - III. kvartal 2025.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Dina Erdec Hendrih</dc:creator>
  <cp:lastModifiedBy>Tomislava Rakić</cp:lastModifiedBy>
  <cp:revision>156</cp:revision>
  <cp:lastPrinted>2021-10-06T13:44:07Z</cp:lastPrinted>
  <dcterms:created xsi:type="dcterms:W3CDTF">2021-10-06T13:05:46Z</dcterms:created>
  <dcterms:modified xsi:type="dcterms:W3CDTF">2025-10-07T10:46:05Z</dcterms:modified>
</cp:coreProperties>
</file>